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07" r:id="rId1"/>
  </p:sldMasterIdLst>
  <p:notesMasterIdLst>
    <p:notesMasterId r:id="rId35"/>
  </p:notesMasterIdLst>
  <p:sldIdLst>
    <p:sldId id="1573" r:id="rId2"/>
    <p:sldId id="1624" r:id="rId3"/>
    <p:sldId id="1615" r:id="rId4"/>
    <p:sldId id="1625" r:id="rId5"/>
    <p:sldId id="1626" r:id="rId6"/>
    <p:sldId id="1627" r:id="rId7"/>
    <p:sldId id="1638" r:id="rId8"/>
    <p:sldId id="1628" r:id="rId9"/>
    <p:sldId id="1654" r:id="rId10"/>
    <p:sldId id="1629" r:id="rId11"/>
    <p:sldId id="1631" r:id="rId12"/>
    <p:sldId id="1632" r:id="rId13"/>
    <p:sldId id="1633" r:id="rId14"/>
    <p:sldId id="1639" r:id="rId15"/>
    <p:sldId id="1635" r:id="rId16"/>
    <p:sldId id="1655" r:id="rId17"/>
    <p:sldId id="1634" r:id="rId18"/>
    <p:sldId id="1636" r:id="rId19"/>
    <p:sldId id="1643" r:id="rId20"/>
    <p:sldId id="1642" r:id="rId21"/>
    <p:sldId id="1637" r:id="rId22"/>
    <p:sldId id="1644" r:id="rId23"/>
    <p:sldId id="1640" r:id="rId24"/>
    <p:sldId id="1630" r:id="rId25"/>
    <p:sldId id="1641" r:id="rId26"/>
    <p:sldId id="1653" r:id="rId27"/>
    <p:sldId id="1646" r:id="rId28"/>
    <p:sldId id="1652" r:id="rId29"/>
    <p:sldId id="1648" r:id="rId30"/>
    <p:sldId id="1649" r:id="rId31"/>
    <p:sldId id="1650" r:id="rId32"/>
    <p:sldId id="1647" r:id="rId33"/>
    <p:sldId id="1651" r:id="rId34"/>
  </p:sldIdLst>
  <p:sldSz cx="10693400" cy="7561263"/>
  <p:notesSz cx="6797675" cy="9926638"/>
  <p:defaultTextStyle>
    <a:defPPr>
      <a:defRPr lang="ru-RU"/>
    </a:defPPr>
    <a:lvl1pPr algn="l" defTabSz="1040599" rtl="0" fontAlgn="base">
      <a:spcBef>
        <a:spcPct val="0"/>
      </a:spcBef>
      <a:spcAft>
        <a:spcPct val="0"/>
      </a:spcAft>
      <a:defRPr sz="2100" kern="1200">
        <a:solidFill>
          <a:schemeClr val="tx1"/>
        </a:solidFill>
        <a:latin typeface="Arial" charset="0"/>
        <a:ea typeface="+mn-ea"/>
        <a:cs typeface="+mn-cs"/>
      </a:defRPr>
    </a:lvl1pPr>
    <a:lvl2pPr marL="519508" indent="-63354" algn="l" defTabSz="1040599" rtl="0" fontAlgn="base">
      <a:spcBef>
        <a:spcPct val="0"/>
      </a:spcBef>
      <a:spcAft>
        <a:spcPct val="0"/>
      </a:spcAft>
      <a:defRPr sz="2100" kern="1200">
        <a:solidFill>
          <a:schemeClr val="tx1"/>
        </a:solidFill>
        <a:latin typeface="Arial" charset="0"/>
        <a:ea typeface="+mn-ea"/>
        <a:cs typeface="+mn-cs"/>
      </a:defRPr>
    </a:lvl2pPr>
    <a:lvl3pPr marL="1040599" indent="-128292" algn="l" defTabSz="1040599" rtl="0" fontAlgn="base">
      <a:spcBef>
        <a:spcPct val="0"/>
      </a:spcBef>
      <a:spcAft>
        <a:spcPct val="0"/>
      </a:spcAft>
      <a:defRPr sz="2100" kern="1200">
        <a:solidFill>
          <a:schemeClr val="tx1"/>
        </a:solidFill>
        <a:latin typeface="Arial" charset="0"/>
        <a:ea typeface="+mn-ea"/>
        <a:cs typeface="+mn-cs"/>
      </a:defRPr>
    </a:lvl3pPr>
    <a:lvl4pPr marL="1560109" indent="-191649" algn="l" defTabSz="1040599" rtl="0" fontAlgn="base">
      <a:spcBef>
        <a:spcPct val="0"/>
      </a:spcBef>
      <a:spcAft>
        <a:spcPct val="0"/>
      </a:spcAft>
      <a:defRPr sz="2100" kern="1200">
        <a:solidFill>
          <a:schemeClr val="tx1"/>
        </a:solidFill>
        <a:latin typeface="Arial" charset="0"/>
        <a:ea typeface="+mn-ea"/>
        <a:cs typeface="+mn-cs"/>
      </a:defRPr>
    </a:lvl4pPr>
    <a:lvl5pPr marL="2081196" indent="-256584" algn="l" defTabSz="1040599" rtl="0" fontAlgn="base">
      <a:spcBef>
        <a:spcPct val="0"/>
      </a:spcBef>
      <a:spcAft>
        <a:spcPct val="0"/>
      </a:spcAft>
      <a:defRPr sz="2100" kern="1200">
        <a:solidFill>
          <a:schemeClr val="tx1"/>
        </a:solidFill>
        <a:latin typeface="Arial" charset="0"/>
        <a:ea typeface="+mn-ea"/>
        <a:cs typeface="+mn-cs"/>
      </a:defRPr>
    </a:lvl5pPr>
    <a:lvl6pPr marL="2280762" algn="l" defTabSz="912296" rtl="0" eaLnBrk="1" latinLnBrk="0" hangingPunct="1">
      <a:defRPr sz="2100" kern="1200">
        <a:solidFill>
          <a:schemeClr val="tx1"/>
        </a:solidFill>
        <a:latin typeface="Arial" charset="0"/>
        <a:ea typeface="+mn-ea"/>
        <a:cs typeface="+mn-cs"/>
      </a:defRPr>
    </a:lvl6pPr>
    <a:lvl7pPr marL="2736915" algn="l" defTabSz="912296" rtl="0" eaLnBrk="1" latinLnBrk="0" hangingPunct="1">
      <a:defRPr sz="2100" kern="1200">
        <a:solidFill>
          <a:schemeClr val="tx1"/>
        </a:solidFill>
        <a:latin typeface="Arial" charset="0"/>
        <a:ea typeface="+mn-ea"/>
        <a:cs typeface="+mn-cs"/>
      </a:defRPr>
    </a:lvl7pPr>
    <a:lvl8pPr marL="3193067" algn="l" defTabSz="912296" rtl="0" eaLnBrk="1" latinLnBrk="0" hangingPunct="1">
      <a:defRPr sz="2100" kern="1200">
        <a:solidFill>
          <a:schemeClr val="tx1"/>
        </a:solidFill>
        <a:latin typeface="Arial" charset="0"/>
        <a:ea typeface="+mn-ea"/>
        <a:cs typeface="+mn-cs"/>
      </a:defRPr>
    </a:lvl8pPr>
    <a:lvl9pPr marL="3649218" algn="l" defTabSz="912296" rtl="0" eaLnBrk="1" latinLnBrk="0" hangingPunct="1">
      <a:defRPr sz="21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382">
          <p15:clr>
            <a:srgbClr val="A4A3A4"/>
          </p15:clr>
        </p15:guide>
        <p15:guide id="2" orient="horz" pos="1116">
          <p15:clr>
            <a:srgbClr val="A4A3A4"/>
          </p15:clr>
        </p15:guide>
        <p15:guide id="3" orient="horz" pos="348">
          <p15:clr>
            <a:srgbClr val="A4A3A4"/>
          </p15:clr>
        </p15:guide>
        <p15:guide id="4" orient="horz" pos="4470">
          <p15:clr>
            <a:srgbClr val="A4A3A4"/>
          </p15:clr>
        </p15:guide>
        <p15:guide id="5" pos="3368">
          <p15:clr>
            <a:srgbClr val="A4A3A4"/>
          </p15:clr>
        </p15:guide>
        <p15:guide id="6" pos="828">
          <p15:clr>
            <a:srgbClr val="A4A3A4"/>
          </p15:clr>
        </p15:guide>
        <p15:guide id="7" pos="1824">
          <p15:clr>
            <a:srgbClr val="A4A3A4"/>
          </p15:clr>
        </p15:guide>
        <p15:guide id="8" pos="6011">
          <p15:clr>
            <a:srgbClr val="A4A3A4"/>
          </p15:clr>
        </p15:guide>
        <p15:guide id="9" pos="6457">
          <p15:clr>
            <a:srgbClr val="A4A3A4"/>
          </p15:clr>
        </p15:guide>
        <p15:guide id="10" pos="606">
          <p15:clr>
            <a:srgbClr val="A4A3A4"/>
          </p15:clr>
        </p15:guide>
      </p15:sldGuideLst>
    </p:ext>
    <p:ext uri="{2D200454-40CA-4A62-9FC3-DE9A4176ACB9}">
      <p15:notesGuideLst xmlns:p15="http://schemas.microsoft.com/office/powerpoint/2012/main" xmlns="">
        <p15:guide id="1" orient="horz" pos="3110">
          <p15:clr>
            <a:srgbClr val="A4A3A4"/>
          </p15:clr>
        </p15:guide>
        <p15:guide id="2" pos="2145">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Зинченко Татьяна Юрьевна" initials="ЗТЮ"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6092"/>
    <a:srgbClr val="F15A22"/>
    <a:srgbClr val="4FC6E0"/>
    <a:srgbClr val="006C9E"/>
    <a:srgbClr val="00A87C"/>
    <a:srgbClr val="860000"/>
    <a:srgbClr val="C40000"/>
    <a:srgbClr val="D71920"/>
    <a:srgbClr val="0072CE"/>
    <a:srgbClr val="F2DC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F1AB2-1976-4502-BF36-3FF5EA218861}" styleName="Средний стиль 4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920" autoAdjust="0"/>
    <p:restoredTop sz="93822" autoAdjust="0"/>
  </p:normalViewPr>
  <p:slideViewPr>
    <p:cSldViewPr>
      <p:cViewPr>
        <p:scale>
          <a:sx n="100" d="100"/>
          <a:sy n="100" d="100"/>
        </p:scale>
        <p:origin x="-1560" y="-156"/>
      </p:cViewPr>
      <p:guideLst>
        <p:guide orient="horz" pos="2381"/>
        <p:guide orient="horz" pos="1116"/>
        <p:guide orient="horz" pos="348"/>
        <p:guide orient="horz" pos="4468"/>
        <p:guide pos="3368"/>
        <p:guide pos="1009"/>
        <p:guide pos="1826"/>
        <p:guide pos="5001"/>
        <p:guide pos="6457"/>
        <p:guide pos="4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410"/>
    </p:cViewPr>
  </p:sorterViewPr>
  <p:notesViewPr>
    <p:cSldViewPr>
      <p:cViewPr varScale="1">
        <p:scale>
          <a:sx n="64" d="100"/>
          <a:sy n="64" d="100"/>
        </p:scale>
        <p:origin x="-2916" y="-126"/>
      </p:cViewPr>
      <p:guideLst>
        <p:guide orient="horz" pos="3127"/>
        <p:guide pos="214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bwMode="auto">
          <a:xfrm>
            <a:off x="28" y="70"/>
            <a:ext cx="2946400" cy="496810"/>
          </a:xfrm>
          <a:prstGeom prst="rect">
            <a:avLst/>
          </a:prstGeom>
          <a:noFill/>
          <a:ln w="9525">
            <a:noFill/>
            <a:miter lim="800000"/>
            <a:headEnd/>
            <a:tailEnd/>
          </a:ln>
        </p:spPr>
        <p:txBody>
          <a:bodyPr vert="horz" wrap="square" lIns="90246" tIns="45121" rIns="90246" bIns="45121" numCol="1" anchor="t" anchorCtr="0" compatLnSpc="1">
            <a:prstTxWarp prst="textNoShape">
              <a:avLst/>
            </a:prstTxWarp>
          </a:bodyPr>
          <a:lstStyle>
            <a:lvl1pPr algn="l" defTabSz="1029531" fontAlgn="auto">
              <a:spcBef>
                <a:spcPts val="0"/>
              </a:spcBef>
              <a:spcAft>
                <a:spcPts val="0"/>
              </a:spcAft>
              <a:defRPr sz="1100">
                <a:latin typeface="+mn-lt"/>
              </a:defRPr>
            </a:lvl1pPr>
          </a:lstStyle>
          <a:p>
            <a:pPr>
              <a:defRPr/>
            </a:pPr>
            <a:endParaRPr lang="ru-RU"/>
          </a:p>
        </p:txBody>
      </p:sp>
      <p:sp>
        <p:nvSpPr>
          <p:cNvPr id="3" name="Дата 2"/>
          <p:cNvSpPr>
            <a:spLocks noGrp="1"/>
          </p:cNvSpPr>
          <p:nvPr>
            <p:ph type="dt" idx="1"/>
          </p:nvPr>
        </p:nvSpPr>
        <p:spPr bwMode="auto">
          <a:xfrm>
            <a:off x="3849747" y="70"/>
            <a:ext cx="2946400" cy="496810"/>
          </a:xfrm>
          <a:prstGeom prst="rect">
            <a:avLst/>
          </a:prstGeom>
          <a:noFill/>
          <a:ln w="9525">
            <a:noFill/>
            <a:miter lim="800000"/>
            <a:headEnd/>
            <a:tailEnd/>
          </a:ln>
        </p:spPr>
        <p:txBody>
          <a:bodyPr vert="horz" wrap="square" lIns="90246" tIns="45121" rIns="90246" bIns="45121" numCol="1" anchor="t" anchorCtr="0" compatLnSpc="1">
            <a:prstTxWarp prst="textNoShape">
              <a:avLst/>
            </a:prstTxWarp>
          </a:bodyPr>
          <a:lstStyle>
            <a:lvl1pPr algn="r" defTabSz="1029531" fontAlgn="auto">
              <a:spcBef>
                <a:spcPts val="0"/>
              </a:spcBef>
              <a:spcAft>
                <a:spcPts val="0"/>
              </a:spcAft>
              <a:defRPr sz="1100">
                <a:latin typeface="+mn-lt"/>
              </a:defRPr>
            </a:lvl1pPr>
          </a:lstStyle>
          <a:p>
            <a:pPr>
              <a:defRPr/>
            </a:pPr>
            <a:fld id="{F18038C3-4943-478B-9680-83AB228DA38E}" type="datetimeFigureOut">
              <a:rPr lang="ru-RU"/>
              <a:pPr>
                <a:defRPr/>
              </a:pPr>
              <a:t>03.02.2026</a:t>
            </a:fld>
            <a:endParaRPr lang="ru-RU"/>
          </a:p>
        </p:txBody>
      </p:sp>
      <p:sp>
        <p:nvSpPr>
          <p:cNvPr id="4" name="Образ слайда 3"/>
          <p:cNvSpPr>
            <a:spLocks noGrp="1" noRot="1" noChangeAspect="1"/>
          </p:cNvSpPr>
          <p:nvPr>
            <p:ph type="sldImg" idx="2"/>
          </p:nvPr>
        </p:nvSpPr>
        <p:spPr>
          <a:xfrm>
            <a:off x="749300" y="727075"/>
            <a:ext cx="5299075" cy="3748088"/>
          </a:xfrm>
          <a:prstGeom prst="rect">
            <a:avLst/>
          </a:prstGeom>
          <a:noFill/>
          <a:ln w="12700">
            <a:solidFill>
              <a:prstClr val="black"/>
            </a:solidFill>
          </a:ln>
        </p:spPr>
        <p:txBody>
          <a:bodyPr vert="horz" lIns="90256" tIns="45127" rIns="90256" bIns="45127" rtlCol="0" anchor="ctr"/>
          <a:lstStyle/>
          <a:p>
            <a:pPr lvl="0"/>
            <a:endParaRPr lang="ru-RU" noProof="0"/>
          </a:p>
        </p:txBody>
      </p:sp>
      <p:sp>
        <p:nvSpPr>
          <p:cNvPr id="5" name="Заметки 4"/>
          <p:cNvSpPr>
            <a:spLocks noGrp="1"/>
          </p:cNvSpPr>
          <p:nvPr>
            <p:ph type="body" sz="quarter" idx="3"/>
          </p:nvPr>
        </p:nvSpPr>
        <p:spPr bwMode="auto">
          <a:xfrm>
            <a:off x="679533" y="4715774"/>
            <a:ext cx="5438755" cy="4466545"/>
          </a:xfrm>
          <a:prstGeom prst="rect">
            <a:avLst/>
          </a:prstGeom>
          <a:noFill/>
          <a:ln w="9525">
            <a:noFill/>
            <a:miter lim="800000"/>
            <a:headEnd/>
            <a:tailEnd/>
          </a:ln>
        </p:spPr>
        <p:txBody>
          <a:bodyPr vert="horz" wrap="square" lIns="90246" tIns="45121" rIns="90246" bIns="45121"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bwMode="auto">
          <a:xfrm>
            <a:off x="28" y="9428351"/>
            <a:ext cx="2946400" cy="496810"/>
          </a:xfrm>
          <a:prstGeom prst="rect">
            <a:avLst/>
          </a:prstGeom>
          <a:noFill/>
          <a:ln w="9525">
            <a:noFill/>
            <a:miter lim="800000"/>
            <a:headEnd/>
            <a:tailEnd/>
          </a:ln>
        </p:spPr>
        <p:txBody>
          <a:bodyPr vert="horz" wrap="square" lIns="90246" tIns="45121" rIns="90246" bIns="45121" numCol="1" anchor="b" anchorCtr="0" compatLnSpc="1">
            <a:prstTxWarp prst="textNoShape">
              <a:avLst/>
            </a:prstTxWarp>
          </a:bodyPr>
          <a:lstStyle>
            <a:lvl1pPr algn="l" defTabSz="1029531" fontAlgn="auto">
              <a:spcBef>
                <a:spcPts val="0"/>
              </a:spcBef>
              <a:spcAft>
                <a:spcPts val="0"/>
              </a:spcAft>
              <a:defRPr sz="1100">
                <a:latin typeface="+mn-lt"/>
              </a:defRPr>
            </a:lvl1pPr>
          </a:lstStyle>
          <a:p>
            <a:pPr>
              <a:defRPr/>
            </a:pPr>
            <a:endParaRPr lang="ru-RU"/>
          </a:p>
        </p:txBody>
      </p:sp>
      <p:sp>
        <p:nvSpPr>
          <p:cNvPr id="7" name="Номер слайда 6"/>
          <p:cNvSpPr>
            <a:spLocks noGrp="1"/>
          </p:cNvSpPr>
          <p:nvPr>
            <p:ph type="sldNum" sz="quarter" idx="5"/>
          </p:nvPr>
        </p:nvSpPr>
        <p:spPr bwMode="auto">
          <a:xfrm>
            <a:off x="3849747" y="9428351"/>
            <a:ext cx="2946400" cy="496810"/>
          </a:xfrm>
          <a:prstGeom prst="rect">
            <a:avLst/>
          </a:prstGeom>
          <a:noFill/>
          <a:ln w="9525">
            <a:noFill/>
            <a:miter lim="800000"/>
            <a:headEnd/>
            <a:tailEnd/>
          </a:ln>
        </p:spPr>
        <p:txBody>
          <a:bodyPr vert="horz" wrap="square" lIns="90246" tIns="45121" rIns="90246" bIns="45121" numCol="1" anchor="b" anchorCtr="0" compatLnSpc="1">
            <a:prstTxWarp prst="textNoShape">
              <a:avLst/>
            </a:prstTxWarp>
          </a:bodyPr>
          <a:lstStyle>
            <a:lvl1pPr algn="r" defTabSz="1029531" fontAlgn="auto">
              <a:spcBef>
                <a:spcPts val="0"/>
              </a:spcBef>
              <a:spcAft>
                <a:spcPts val="0"/>
              </a:spcAft>
              <a:defRPr sz="1100">
                <a:latin typeface="+mn-lt"/>
              </a:defRPr>
            </a:lvl1pPr>
          </a:lstStyle>
          <a:p>
            <a:pPr>
              <a:defRPr/>
            </a:pPr>
            <a:fld id="{7447C43A-FA23-45C0-B9AB-43D719CDAD7F}" type="slidenum">
              <a:rPr lang="ru-RU"/>
              <a:pPr>
                <a:defRPr/>
              </a:pPr>
              <a:t>‹#›</a:t>
            </a:fld>
            <a:endParaRPr lang="ru-RU"/>
          </a:p>
        </p:txBody>
      </p:sp>
    </p:spTree>
    <p:extLst>
      <p:ext uri="{BB962C8B-B14F-4D97-AF65-F5344CB8AC3E}">
        <p14:creationId xmlns:p14="http://schemas.microsoft.com/office/powerpoint/2010/main" val="433202982"/>
      </p:ext>
    </p:extLst>
  </p:cSld>
  <p:clrMap bg1="lt1" tx1="dk1" bg2="lt2" tx2="dk2" accent1="accent1" accent2="accent2" accent3="accent3" accent4="accent4" accent5="accent5" accent6="accent6" hlink="hlink" folHlink="folHlink"/>
  <p:notesStyle>
    <a:lvl1pPr algn="l" defTabSz="1040599" rtl="0" eaLnBrk="0" fontAlgn="base" hangingPunct="0">
      <a:spcBef>
        <a:spcPct val="30000"/>
      </a:spcBef>
      <a:spcAft>
        <a:spcPct val="0"/>
      </a:spcAft>
      <a:defRPr sz="1400" kern="1200">
        <a:solidFill>
          <a:schemeClr val="tx1"/>
        </a:solidFill>
        <a:latin typeface="+mn-lt"/>
        <a:ea typeface="+mn-ea"/>
        <a:cs typeface="+mn-cs"/>
      </a:defRPr>
    </a:lvl1pPr>
    <a:lvl2pPr marL="519508" algn="l" defTabSz="1040599" rtl="0" eaLnBrk="0" fontAlgn="base" hangingPunct="0">
      <a:spcBef>
        <a:spcPct val="30000"/>
      </a:spcBef>
      <a:spcAft>
        <a:spcPct val="0"/>
      </a:spcAft>
      <a:defRPr sz="1400" kern="1200">
        <a:solidFill>
          <a:schemeClr val="tx1"/>
        </a:solidFill>
        <a:latin typeface="+mn-lt"/>
        <a:ea typeface="+mn-ea"/>
        <a:cs typeface="+mn-cs"/>
      </a:defRPr>
    </a:lvl2pPr>
    <a:lvl3pPr marL="1040599" algn="l" defTabSz="1040599" rtl="0" eaLnBrk="0" fontAlgn="base" hangingPunct="0">
      <a:spcBef>
        <a:spcPct val="30000"/>
      </a:spcBef>
      <a:spcAft>
        <a:spcPct val="0"/>
      </a:spcAft>
      <a:defRPr sz="1400" kern="1200">
        <a:solidFill>
          <a:schemeClr val="tx1"/>
        </a:solidFill>
        <a:latin typeface="+mn-lt"/>
        <a:ea typeface="+mn-ea"/>
        <a:cs typeface="+mn-cs"/>
      </a:defRPr>
    </a:lvl3pPr>
    <a:lvl4pPr marL="1560109" algn="l" defTabSz="1040599" rtl="0" eaLnBrk="0" fontAlgn="base" hangingPunct="0">
      <a:spcBef>
        <a:spcPct val="30000"/>
      </a:spcBef>
      <a:spcAft>
        <a:spcPct val="0"/>
      </a:spcAft>
      <a:defRPr sz="1400" kern="1200">
        <a:solidFill>
          <a:schemeClr val="tx1"/>
        </a:solidFill>
        <a:latin typeface="+mn-lt"/>
        <a:ea typeface="+mn-ea"/>
        <a:cs typeface="+mn-cs"/>
      </a:defRPr>
    </a:lvl4pPr>
    <a:lvl5pPr marL="2081196" algn="l" defTabSz="1040599" rtl="0" eaLnBrk="0" fontAlgn="base" hangingPunct="0">
      <a:spcBef>
        <a:spcPct val="30000"/>
      </a:spcBef>
      <a:spcAft>
        <a:spcPct val="0"/>
      </a:spcAft>
      <a:defRPr sz="1400" kern="1200">
        <a:solidFill>
          <a:schemeClr val="tx1"/>
        </a:solidFill>
        <a:latin typeface="+mn-lt"/>
        <a:ea typeface="+mn-ea"/>
        <a:cs typeface="+mn-cs"/>
      </a:defRPr>
    </a:lvl5pPr>
    <a:lvl6pPr marL="2601664" algn="l" defTabSz="1040666" rtl="0" eaLnBrk="1" latinLnBrk="0" hangingPunct="1">
      <a:defRPr sz="1400" kern="1200">
        <a:solidFill>
          <a:schemeClr val="tx1"/>
        </a:solidFill>
        <a:latin typeface="+mn-lt"/>
        <a:ea typeface="+mn-ea"/>
        <a:cs typeface="+mn-cs"/>
      </a:defRPr>
    </a:lvl6pPr>
    <a:lvl7pPr marL="3122000" algn="l" defTabSz="1040666" rtl="0" eaLnBrk="1" latinLnBrk="0" hangingPunct="1">
      <a:defRPr sz="1400" kern="1200">
        <a:solidFill>
          <a:schemeClr val="tx1"/>
        </a:solidFill>
        <a:latin typeface="+mn-lt"/>
        <a:ea typeface="+mn-ea"/>
        <a:cs typeface="+mn-cs"/>
      </a:defRPr>
    </a:lvl7pPr>
    <a:lvl8pPr marL="3642332" algn="l" defTabSz="1040666" rtl="0" eaLnBrk="1" latinLnBrk="0" hangingPunct="1">
      <a:defRPr sz="1400" kern="1200">
        <a:solidFill>
          <a:schemeClr val="tx1"/>
        </a:solidFill>
        <a:latin typeface="+mn-lt"/>
        <a:ea typeface="+mn-ea"/>
        <a:cs typeface="+mn-cs"/>
      </a:defRPr>
    </a:lvl8pPr>
    <a:lvl9pPr marL="4162662" algn="l" defTabSz="104066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747713" y="728663"/>
            <a:ext cx="5302250" cy="3749675"/>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a:defRPr/>
            </a:pPr>
            <a:fld id="{7447C43A-FA23-45C0-B9AB-43D719CDAD7F}" type="slidenum">
              <a:rPr lang="ru-RU" smtClean="0">
                <a:solidFill>
                  <a:prstClr val="black"/>
                </a:solidFill>
              </a:rPr>
              <a:pPr>
                <a:defRPr/>
              </a:pPr>
              <a:t>1</a:t>
            </a:fld>
            <a:endParaRPr lang="ru-RU" dirty="0">
              <a:solidFill>
                <a:prstClr val="black"/>
              </a:solidFill>
            </a:endParaRPr>
          </a:p>
        </p:txBody>
      </p:sp>
    </p:spTree>
    <p:extLst>
      <p:ext uri="{BB962C8B-B14F-4D97-AF65-F5344CB8AC3E}">
        <p14:creationId xmlns:p14="http://schemas.microsoft.com/office/powerpoint/2010/main" val="17849129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02005" y="2348903"/>
            <a:ext cx="9089390" cy="1620771"/>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604010" y="4284720"/>
            <a:ext cx="7485380" cy="1932323"/>
          </a:xfrm>
        </p:spPr>
        <p:txBody>
          <a:bodyPr/>
          <a:lstStyle>
            <a:lvl1pPr marL="0" indent="0" algn="ctr">
              <a:buNone/>
              <a:defRPr>
                <a:solidFill>
                  <a:schemeClr val="tx1">
                    <a:tint val="75000"/>
                  </a:schemeClr>
                </a:solidFill>
              </a:defRPr>
            </a:lvl1pPr>
            <a:lvl2pPr marL="520700" indent="0" algn="ctr">
              <a:buNone/>
              <a:defRPr>
                <a:solidFill>
                  <a:schemeClr val="tx1">
                    <a:tint val="75000"/>
                  </a:schemeClr>
                </a:solidFill>
              </a:defRPr>
            </a:lvl2pPr>
            <a:lvl3pPr marL="1041401" indent="0" algn="ctr">
              <a:buNone/>
              <a:defRPr>
                <a:solidFill>
                  <a:schemeClr val="tx1">
                    <a:tint val="75000"/>
                  </a:schemeClr>
                </a:solidFill>
              </a:defRPr>
            </a:lvl3pPr>
            <a:lvl4pPr marL="1562101" indent="0" algn="ctr">
              <a:buNone/>
              <a:defRPr>
                <a:solidFill>
                  <a:schemeClr val="tx1">
                    <a:tint val="75000"/>
                  </a:schemeClr>
                </a:solidFill>
              </a:defRPr>
            </a:lvl4pPr>
            <a:lvl5pPr marL="2082803" indent="0" algn="ctr">
              <a:buNone/>
              <a:defRPr>
                <a:solidFill>
                  <a:schemeClr val="tx1">
                    <a:tint val="75000"/>
                  </a:schemeClr>
                </a:solidFill>
              </a:defRPr>
            </a:lvl5pPr>
            <a:lvl6pPr marL="2603501" indent="0" algn="ctr">
              <a:buNone/>
              <a:defRPr>
                <a:solidFill>
                  <a:schemeClr val="tx1">
                    <a:tint val="75000"/>
                  </a:schemeClr>
                </a:solidFill>
              </a:defRPr>
            </a:lvl6pPr>
            <a:lvl7pPr marL="3124204" indent="0" algn="ctr">
              <a:buNone/>
              <a:defRPr>
                <a:solidFill>
                  <a:schemeClr val="tx1">
                    <a:tint val="75000"/>
                  </a:schemeClr>
                </a:solidFill>
              </a:defRPr>
            </a:lvl7pPr>
            <a:lvl8pPr marL="3644904" indent="0" algn="ctr">
              <a:buNone/>
              <a:defRPr>
                <a:solidFill>
                  <a:schemeClr val="tx1">
                    <a:tint val="75000"/>
                  </a:schemeClr>
                </a:solidFill>
              </a:defRPr>
            </a:lvl8pPr>
            <a:lvl9pPr marL="4165601"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39491078-C191-4F38-BCFB-2FE19CD14061}" type="datetimeFigureOut">
              <a:rPr lang="ru-RU" smtClean="0">
                <a:solidFill>
                  <a:prstClr val="black">
                    <a:tint val="75000"/>
                  </a:prstClr>
                </a:solidFill>
              </a:rPr>
              <a:pPr/>
              <a:t>03.02.2026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957C09D-109D-41B5-BC73-578CF7F1C49A}" type="slidenum">
              <a:rPr lang="ru-RU" smtClean="0">
                <a:solidFill>
                  <a:prstClr val="black">
                    <a:tint val="75000"/>
                  </a:prstClr>
                </a:solidFill>
              </a:rPr>
              <a:pPr/>
              <a:t>‹#›</a:t>
            </a:fld>
            <a:endParaRPr lang="ru-RU">
              <a:solidFill>
                <a:prstClr val="black">
                  <a:tint val="75000"/>
                </a:prstClr>
              </a:solidFill>
            </a:endParaRPr>
          </a:p>
        </p:txBody>
      </p:sp>
      <p:pic>
        <p:nvPicPr>
          <p:cNvPr id="7" name="Picture 2" descr="Z:\Projects\Текущие\Проектная\FNS_2012\_БРЭНДБУК\out\PPT\3_1_present-01.jpg"/>
          <p:cNvPicPr>
            <a:picLocks noChangeAspect="1" noChangeArrowheads="1"/>
          </p:cNvPicPr>
          <p:nvPr userDrawn="1"/>
        </p:nvPicPr>
        <p:blipFill>
          <a:blip r:embed="rId2" cstate="print"/>
          <a:stretch>
            <a:fillRect/>
          </a:stretch>
        </p:blipFill>
        <p:spPr bwMode="auto">
          <a:xfrm>
            <a:off x="1588" y="1575"/>
            <a:ext cx="10691812" cy="7558635"/>
          </a:xfrm>
          <a:prstGeom prst="rect">
            <a:avLst/>
          </a:prstGeom>
          <a:noFill/>
        </p:spPr>
      </p:pic>
    </p:spTree>
    <p:extLst>
      <p:ext uri="{BB962C8B-B14F-4D97-AF65-F5344CB8AC3E}">
        <p14:creationId xmlns:p14="http://schemas.microsoft.com/office/powerpoint/2010/main" val="3384229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39491078-C191-4F38-BCFB-2FE19CD14061}" type="datetimeFigureOut">
              <a:rPr lang="ru-RU" smtClean="0">
                <a:solidFill>
                  <a:prstClr val="black">
                    <a:tint val="75000"/>
                  </a:prstClr>
                </a:solidFill>
              </a:rPr>
              <a:pPr/>
              <a:t>03.02.2026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pic>
        <p:nvPicPr>
          <p:cNvPr id="7" name="Picture 2" descr="Z:\Projects\Текущие\Проектная\FNS_2012\_БРЭНДБУК\out\PPT\3_1_present_A4-03.png"/>
          <p:cNvPicPr>
            <a:picLocks noChangeAspect="1" noChangeArrowheads="1"/>
          </p:cNvPicPr>
          <p:nvPr userDrawn="1"/>
        </p:nvPicPr>
        <p:blipFill>
          <a:blip r:embed="rId2" cstate="print"/>
          <a:stretch>
            <a:fillRect/>
          </a:stretch>
        </p:blipFill>
        <p:spPr bwMode="auto">
          <a:xfrm>
            <a:off x="1596" y="2110"/>
            <a:ext cx="10691813" cy="7558635"/>
          </a:xfrm>
          <a:prstGeom prst="rect">
            <a:avLst/>
          </a:prstGeom>
          <a:noFill/>
        </p:spPr>
      </p:pic>
      <p:sp>
        <p:nvSpPr>
          <p:cNvPr id="8" name="TextBox 7"/>
          <p:cNvSpPr txBox="1"/>
          <p:nvPr userDrawn="1"/>
        </p:nvSpPr>
        <p:spPr>
          <a:xfrm>
            <a:off x="6930876" y="5652845"/>
            <a:ext cx="1080120" cy="415498"/>
          </a:xfrm>
          <a:prstGeom prst="rect">
            <a:avLst/>
          </a:prstGeom>
          <a:noFill/>
        </p:spPr>
        <p:txBody>
          <a:bodyPr wrap="square" lIns="91328" tIns="45665" rIns="91328" bIns="45665" rtlCol="0">
            <a:noAutofit/>
          </a:bodyPr>
          <a:lstStyle/>
          <a:p>
            <a:pPr defTabSz="1041768" fontAlgn="auto">
              <a:spcBef>
                <a:spcPts val="0"/>
              </a:spcBef>
              <a:spcAft>
                <a:spcPts val="0"/>
              </a:spcAft>
            </a:pPr>
            <a:endParaRPr lang="ru-RU" dirty="0">
              <a:solidFill>
                <a:prstClr val="black"/>
              </a:solidFill>
              <a:latin typeface="Calibri"/>
            </a:endParaRPr>
          </a:p>
        </p:txBody>
      </p:sp>
    </p:spTree>
    <p:extLst>
      <p:ext uri="{BB962C8B-B14F-4D97-AF65-F5344CB8AC3E}">
        <p14:creationId xmlns:p14="http://schemas.microsoft.com/office/powerpoint/2010/main" val="3233666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4705" y="4858822"/>
            <a:ext cx="9089390" cy="1501751"/>
          </a:xfrm>
        </p:spPr>
        <p:txBody>
          <a:bodyPr anchor="t"/>
          <a:lstStyle>
            <a:lvl1pPr algn="l">
              <a:defRPr sz="4600" b="1" cap="all"/>
            </a:lvl1pPr>
          </a:lstStyle>
          <a:p>
            <a:r>
              <a:rPr lang="ru-RU" smtClean="0"/>
              <a:t>Образец заголовка</a:t>
            </a:r>
            <a:endParaRPr lang="ru-RU"/>
          </a:p>
        </p:txBody>
      </p:sp>
      <p:sp>
        <p:nvSpPr>
          <p:cNvPr id="3" name="Текст 2"/>
          <p:cNvSpPr>
            <a:spLocks noGrp="1"/>
          </p:cNvSpPr>
          <p:nvPr>
            <p:ph type="body" idx="1"/>
          </p:nvPr>
        </p:nvSpPr>
        <p:spPr>
          <a:xfrm>
            <a:off x="844705" y="3204786"/>
            <a:ext cx="9089390" cy="1654026"/>
          </a:xfrm>
        </p:spPr>
        <p:txBody>
          <a:bodyPr anchor="b"/>
          <a:lstStyle>
            <a:lvl1pPr marL="0" indent="0">
              <a:buNone/>
              <a:defRPr sz="2300">
                <a:solidFill>
                  <a:schemeClr val="tx1">
                    <a:tint val="75000"/>
                  </a:schemeClr>
                </a:solidFill>
              </a:defRPr>
            </a:lvl1pPr>
            <a:lvl2pPr marL="520700" indent="0">
              <a:buNone/>
              <a:defRPr sz="2100">
                <a:solidFill>
                  <a:schemeClr val="tx1">
                    <a:tint val="75000"/>
                  </a:schemeClr>
                </a:solidFill>
              </a:defRPr>
            </a:lvl2pPr>
            <a:lvl3pPr marL="1041401" indent="0">
              <a:buNone/>
              <a:defRPr sz="1800">
                <a:solidFill>
                  <a:schemeClr val="tx1">
                    <a:tint val="75000"/>
                  </a:schemeClr>
                </a:solidFill>
              </a:defRPr>
            </a:lvl3pPr>
            <a:lvl4pPr marL="1562101" indent="0">
              <a:buNone/>
              <a:defRPr sz="1600">
                <a:solidFill>
                  <a:schemeClr val="tx1">
                    <a:tint val="75000"/>
                  </a:schemeClr>
                </a:solidFill>
              </a:defRPr>
            </a:lvl4pPr>
            <a:lvl5pPr marL="2082803" indent="0">
              <a:buNone/>
              <a:defRPr sz="1600">
                <a:solidFill>
                  <a:schemeClr val="tx1">
                    <a:tint val="75000"/>
                  </a:schemeClr>
                </a:solidFill>
              </a:defRPr>
            </a:lvl5pPr>
            <a:lvl6pPr marL="2603501" indent="0">
              <a:buNone/>
              <a:defRPr sz="1600">
                <a:solidFill>
                  <a:schemeClr val="tx1">
                    <a:tint val="75000"/>
                  </a:schemeClr>
                </a:solidFill>
              </a:defRPr>
            </a:lvl6pPr>
            <a:lvl7pPr marL="3124204" indent="0">
              <a:buNone/>
              <a:defRPr sz="1600">
                <a:solidFill>
                  <a:schemeClr val="tx1">
                    <a:tint val="75000"/>
                  </a:schemeClr>
                </a:solidFill>
              </a:defRPr>
            </a:lvl7pPr>
            <a:lvl8pPr marL="3644904" indent="0">
              <a:buNone/>
              <a:defRPr sz="1600">
                <a:solidFill>
                  <a:schemeClr val="tx1">
                    <a:tint val="75000"/>
                  </a:schemeClr>
                </a:solidFill>
              </a:defRPr>
            </a:lvl8pPr>
            <a:lvl9pPr marL="4165601"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39491078-C191-4F38-BCFB-2FE19CD14061}" type="datetimeFigureOut">
              <a:rPr lang="ru-RU" smtClean="0">
                <a:solidFill>
                  <a:prstClr val="black">
                    <a:tint val="75000"/>
                  </a:prstClr>
                </a:solidFill>
              </a:rPr>
              <a:pPr/>
              <a:t>03.02.2026</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pic>
        <p:nvPicPr>
          <p:cNvPr id="7" name="Picture 2" descr="Z:\Projects\Текущие\Проектная\FNS_2012\_БРЭНДБУК\out\PPT\3_1_present_A4-03.png"/>
          <p:cNvPicPr>
            <a:picLocks noChangeAspect="1" noChangeArrowheads="1"/>
          </p:cNvPicPr>
          <p:nvPr userDrawn="1"/>
        </p:nvPicPr>
        <p:blipFill>
          <a:blip r:embed="rId2" cstate="print"/>
          <a:stretch>
            <a:fillRect/>
          </a:stretch>
        </p:blipFill>
        <p:spPr bwMode="auto">
          <a:xfrm>
            <a:off x="9" y="2"/>
            <a:ext cx="10691813" cy="7558635"/>
          </a:xfrm>
          <a:prstGeom prst="rect">
            <a:avLst/>
          </a:prstGeom>
          <a:noFill/>
        </p:spPr>
      </p:pic>
    </p:spTree>
    <p:extLst>
      <p:ext uri="{BB962C8B-B14F-4D97-AF65-F5344CB8AC3E}">
        <p14:creationId xmlns:p14="http://schemas.microsoft.com/office/powerpoint/2010/main" val="17560176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5639" y="1944575"/>
            <a:ext cx="5537918" cy="5502919"/>
          </a:xfrm>
        </p:spPr>
        <p:txBody>
          <a:bodyPr/>
          <a:lstStyle>
            <a:lvl1pPr>
              <a:defRPr sz="3200"/>
            </a:lvl1pPr>
            <a:lvl2pPr>
              <a:defRPr sz="2700"/>
            </a:lvl2pPr>
            <a:lvl3pPr>
              <a:defRPr sz="23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341792" y="1944575"/>
            <a:ext cx="5537919" cy="5502919"/>
          </a:xfrm>
        </p:spPr>
        <p:txBody>
          <a:bodyPr/>
          <a:lstStyle>
            <a:lvl1pPr>
              <a:defRPr sz="3200"/>
            </a:lvl1pPr>
            <a:lvl2pPr>
              <a:defRPr sz="2700"/>
            </a:lvl2pPr>
            <a:lvl3pPr>
              <a:defRPr sz="2300"/>
            </a:lvl3pPr>
            <a:lvl4pPr>
              <a:defRPr sz="2100"/>
            </a:lvl4pPr>
            <a:lvl5pPr>
              <a:defRPr sz="2100"/>
            </a:lvl5pPr>
            <a:lvl6pPr>
              <a:defRPr sz="2100"/>
            </a:lvl6pPr>
            <a:lvl7pPr>
              <a:defRPr sz="2100"/>
            </a:lvl7pPr>
            <a:lvl8pPr>
              <a:defRPr sz="2100"/>
            </a:lvl8pPr>
            <a:lvl9pPr>
              <a:defRPr sz="21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39491078-C191-4F38-BCFB-2FE19CD14061}" type="datetimeFigureOut">
              <a:rPr lang="ru-RU" smtClean="0">
                <a:solidFill>
                  <a:prstClr val="black">
                    <a:tint val="75000"/>
                  </a:prstClr>
                </a:solidFill>
              </a:rPr>
              <a:pPr/>
              <a:t>03.02.2026</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pic>
        <p:nvPicPr>
          <p:cNvPr id="8" name="Picture 2" descr="Z:\Projects\Текущие\Проектная\FNS_2012\_БРЭНДБУК\out\PPT\3_1_present_A4-03.png"/>
          <p:cNvPicPr>
            <a:picLocks noChangeAspect="1" noChangeArrowheads="1"/>
          </p:cNvPicPr>
          <p:nvPr userDrawn="1"/>
        </p:nvPicPr>
        <p:blipFill>
          <a:blip r:embed="rId2" cstate="print"/>
          <a:stretch>
            <a:fillRect/>
          </a:stretch>
        </p:blipFill>
        <p:spPr bwMode="auto">
          <a:xfrm>
            <a:off x="1596" y="2110"/>
            <a:ext cx="10691813" cy="7558635"/>
          </a:xfrm>
          <a:prstGeom prst="rect">
            <a:avLst/>
          </a:prstGeom>
          <a:noFill/>
        </p:spPr>
      </p:pic>
    </p:spTree>
    <p:extLst>
      <p:ext uri="{BB962C8B-B14F-4D97-AF65-F5344CB8AC3E}">
        <p14:creationId xmlns:p14="http://schemas.microsoft.com/office/powerpoint/2010/main" val="553062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4670" y="302802"/>
            <a:ext cx="9624060" cy="1260211"/>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534670" y="1692533"/>
            <a:ext cx="4724775" cy="705367"/>
          </a:xfrm>
        </p:spPr>
        <p:txBody>
          <a:bodyPr anchor="b"/>
          <a:lstStyle>
            <a:lvl1pPr marL="0" indent="0">
              <a:buNone/>
              <a:defRPr sz="2700" b="1"/>
            </a:lvl1pPr>
            <a:lvl2pPr marL="520700" indent="0">
              <a:buNone/>
              <a:defRPr sz="2300" b="1"/>
            </a:lvl2pPr>
            <a:lvl3pPr marL="1041401" indent="0">
              <a:buNone/>
              <a:defRPr sz="2100" b="1"/>
            </a:lvl3pPr>
            <a:lvl4pPr marL="1562101" indent="0">
              <a:buNone/>
              <a:defRPr sz="1800" b="1"/>
            </a:lvl4pPr>
            <a:lvl5pPr marL="2082803" indent="0">
              <a:buNone/>
              <a:defRPr sz="1800" b="1"/>
            </a:lvl5pPr>
            <a:lvl6pPr marL="2603501" indent="0">
              <a:buNone/>
              <a:defRPr sz="1800" b="1"/>
            </a:lvl6pPr>
            <a:lvl7pPr marL="3124204" indent="0">
              <a:buNone/>
              <a:defRPr sz="1800" b="1"/>
            </a:lvl7pPr>
            <a:lvl8pPr marL="3644904" indent="0">
              <a:buNone/>
              <a:defRPr sz="1800" b="1"/>
            </a:lvl8pPr>
            <a:lvl9pPr marL="4165601" indent="0">
              <a:buNone/>
              <a:defRPr sz="1800" b="1"/>
            </a:lvl9pPr>
          </a:lstStyle>
          <a:p>
            <a:pPr lvl="0"/>
            <a:r>
              <a:rPr lang="ru-RU" smtClean="0"/>
              <a:t>Образец текста</a:t>
            </a:r>
          </a:p>
        </p:txBody>
      </p:sp>
      <p:sp>
        <p:nvSpPr>
          <p:cNvPr id="4" name="Объект 3"/>
          <p:cNvSpPr>
            <a:spLocks noGrp="1"/>
          </p:cNvSpPr>
          <p:nvPr>
            <p:ph sz="half" idx="2"/>
          </p:nvPr>
        </p:nvSpPr>
        <p:spPr>
          <a:xfrm>
            <a:off x="534670" y="2397901"/>
            <a:ext cx="4724775" cy="4356478"/>
          </a:xfrm>
        </p:spPr>
        <p:txBody>
          <a:bodyPr/>
          <a:lstStyle>
            <a:lvl1pPr>
              <a:defRPr sz="27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432110" y="1692533"/>
            <a:ext cx="4726631" cy="705367"/>
          </a:xfrm>
        </p:spPr>
        <p:txBody>
          <a:bodyPr anchor="b"/>
          <a:lstStyle>
            <a:lvl1pPr marL="0" indent="0">
              <a:buNone/>
              <a:defRPr sz="2700" b="1"/>
            </a:lvl1pPr>
            <a:lvl2pPr marL="520700" indent="0">
              <a:buNone/>
              <a:defRPr sz="2300" b="1"/>
            </a:lvl2pPr>
            <a:lvl3pPr marL="1041401" indent="0">
              <a:buNone/>
              <a:defRPr sz="2100" b="1"/>
            </a:lvl3pPr>
            <a:lvl4pPr marL="1562101" indent="0">
              <a:buNone/>
              <a:defRPr sz="1800" b="1"/>
            </a:lvl4pPr>
            <a:lvl5pPr marL="2082803" indent="0">
              <a:buNone/>
              <a:defRPr sz="1800" b="1"/>
            </a:lvl5pPr>
            <a:lvl6pPr marL="2603501" indent="0">
              <a:buNone/>
              <a:defRPr sz="1800" b="1"/>
            </a:lvl6pPr>
            <a:lvl7pPr marL="3124204" indent="0">
              <a:buNone/>
              <a:defRPr sz="1800" b="1"/>
            </a:lvl7pPr>
            <a:lvl8pPr marL="3644904" indent="0">
              <a:buNone/>
              <a:defRPr sz="1800" b="1"/>
            </a:lvl8pPr>
            <a:lvl9pPr marL="4165601" indent="0">
              <a:buNone/>
              <a:defRPr sz="1800" b="1"/>
            </a:lvl9pPr>
          </a:lstStyle>
          <a:p>
            <a:pPr lvl="0"/>
            <a:r>
              <a:rPr lang="ru-RU" smtClean="0"/>
              <a:t>Образец текста</a:t>
            </a:r>
          </a:p>
        </p:txBody>
      </p:sp>
      <p:sp>
        <p:nvSpPr>
          <p:cNvPr id="6" name="Объект 5"/>
          <p:cNvSpPr>
            <a:spLocks noGrp="1"/>
          </p:cNvSpPr>
          <p:nvPr>
            <p:ph sz="quarter" idx="4"/>
          </p:nvPr>
        </p:nvSpPr>
        <p:spPr>
          <a:xfrm>
            <a:off x="5432110" y="2397901"/>
            <a:ext cx="4726631" cy="4356478"/>
          </a:xfrm>
        </p:spPr>
        <p:txBody>
          <a:bodyPr/>
          <a:lstStyle>
            <a:lvl1pPr>
              <a:defRPr sz="27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spTree>
    <p:extLst>
      <p:ext uri="{BB962C8B-B14F-4D97-AF65-F5344CB8AC3E}">
        <p14:creationId xmlns:p14="http://schemas.microsoft.com/office/powerpoint/2010/main" val="1323057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pic>
        <p:nvPicPr>
          <p:cNvPr id="6" name="Picture 2" descr="Z:\Projects\Текущие\Проектная\FNS_2012\_БРЭНДБУК\out\PPT\3_1_present_A4-03.png"/>
          <p:cNvPicPr>
            <a:picLocks noChangeAspect="1" noChangeArrowheads="1"/>
          </p:cNvPicPr>
          <p:nvPr userDrawn="1"/>
        </p:nvPicPr>
        <p:blipFill>
          <a:blip r:embed="rId2" cstate="print"/>
          <a:stretch>
            <a:fillRect/>
          </a:stretch>
        </p:blipFill>
        <p:spPr bwMode="auto">
          <a:xfrm>
            <a:off x="1596" y="2110"/>
            <a:ext cx="10691813" cy="7558635"/>
          </a:xfrm>
          <a:prstGeom prst="rect">
            <a:avLst/>
          </a:prstGeom>
          <a:noFill/>
        </p:spPr>
      </p:pic>
    </p:spTree>
    <p:extLst>
      <p:ext uri="{BB962C8B-B14F-4D97-AF65-F5344CB8AC3E}">
        <p14:creationId xmlns:p14="http://schemas.microsoft.com/office/powerpoint/2010/main" val="721738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spTree>
    <p:extLst>
      <p:ext uri="{BB962C8B-B14F-4D97-AF65-F5344CB8AC3E}">
        <p14:creationId xmlns:p14="http://schemas.microsoft.com/office/powerpoint/2010/main" val="3948265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4681" y="301050"/>
            <a:ext cx="3518055" cy="1281214"/>
          </a:xfrm>
        </p:spPr>
        <p:txBody>
          <a:bodyPr anchor="b"/>
          <a:lstStyle>
            <a:lvl1pPr algn="l">
              <a:defRPr sz="2300" b="1"/>
            </a:lvl1pPr>
          </a:lstStyle>
          <a:p>
            <a:r>
              <a:rPr lang="ru-RU" smtClean="0"/>
              <a:t>Образец заголовка</a:t>
            </a:r>
            <a:endParaRPr lang="ru-RU"/>
          </a:p>
        </p:txBody>
      </p:sp>
      <p:sp>
        <p:nvSpPr>
          <p:cNvPr id="3" name="Объект 2"/>
          <p:cNvSpPr>
            <a:spLocks noGrp="1"/>
          </p:cNvSpPr>
          <p:nvPr>
            <p:ph idx="1"/>
          </p:nvPr>
        </p:nvSpPr>
        <p:spPr>
          <a:xfrm>
            <a:off x="4180822" y="301051"/>
            <a:ext cx="5977908" cy="6453328"/>
          </a:xfrm>
        </p:spPr>
        <p:txBody>
          <a:bodyPr/>
          <a:lstStyle>
            <a:lvl1pPr>
              <a:defRPr sz="3700"/>
            </a:lvl1pPr>
            <a:lvl2pPr>
              <a:defRPr sz="3200"/>
            </a:lvl2pPr>
            <a:lvl3pPr>
              <a:defRPr sz="2700"/>
            </a:lvl3pPr>
            <a:lvl4pPr>
              <a:defRPr sz="2300"/>
            </a:lvl4pPr>
            <a:lvl5pPr>
              <a:defRPr sz="2300"/>
            </a:lvl5pPr>
            <a:lvl6pPr>
              <a:defRPr sz="2300"/>
            </a:lvl6pPr>
            <a:lvl7pPr>
              <a:defRPr sz="2300"/>
            </a:lvl7pPr>
            <a:lvl8pPr>
              <a:defRPr sz="2300"/>
            </a:lvl8pPr>
            <a:lvl9pPr>
              <a:defRPr sz="23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534681" y="1582265"/>
            <a:ext cx="3518055" cy="5172114"/>
          </a:xfrm>
        </p:spPr>
        <p:txBody>
          <a:bodyPr/>
          <a:lstStyle>
            <a:lvl1pPr marL="0" indent="0">
              <a:buNone/>
              <a:defRPr sz="1600"/>
            </a:lvl1pPr>
            <a:lvl2pPr marL="520700" indent="0">
              <a:buNone/>
              <a:defRPr sz="1400"/>
            </a:lvl2pPr>
            <a:lvl3pPr marL="1041401" indent="0">
              <a:buNone/>
              <a:defRPr sz="1100"/>
            </a:lvl3pPr>
            <a:lvl4pPr marL="1562101" indent="0">
              <a:buNone/>
              <a:defRPr sz="1000"/>
            </a:lvl4pPr>
            <a:lvl5pPr marL="2082803" indent="0">
              <a:buNone/>
              <a:defRPr sz="1000"/>
            </a:lvl5pPr>
            <a:lvl6pPr marL="2603501" indent="0">
              <a:buNone/>
              <a:defRPr sz="1000"/>
            </a:lvl6pPr>
            <a:lvl7pPr marL="3124204" indent="0">
              <a:buNone/>
              <a:defRPr sz="1000"/>
            </a:lvl7pPr>
            <a:lvl8pPr marL="3644904" indent="0">
              <a:buNone/>
              <a:defRPr sz="1000"/>
            </a:lvl8pPr>
            <a:lvl9pPr marL="4165601"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91516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95981" y="5292884"/>
            <a:ext cx="6416040" cy="624855"/>
          </a:xfrm>
        </p:spPr>
        <p:txBody>
          <a:bodyPr anchor="b"/>
          <a:lstStyle>
            <a:lvl1pPr algn="l">
              <a:defRPr sz="2300" b="1"/>
            </a:lvl1pPr>
          </a:lstStyle>
          <a:p>
            <a:r>
              <a:rPr lang="ru-RU" smtClean="0"/>
              <a:t>Образец заголовка</a:t>
            </a:r>
            <a:endParaRPr lang="ru-RU"/>
          </a:p>
        </p:txBody>
      </p:sp>
      <p:sp>
        <p:nvSpPr>
          <p:cNvPr id="3" name="Рисунок 2"/>
          <p:cNvSpPr>
            <a:spLocks noGrp="1"/>
          </p:cNvSpPr>
          <p:nvPr>
            <p:ph type="pic" idx="1"/>
          </p:nvPr>
        </p:nvSpPr>
        <p:spPr>
          <a:xfrm>
            <a:off x="2095981" y="675613"/>
            <a:ext cx="6416040" cy="4536758"/>
          </a:xfrm>
        </p:spPr>
        <p:txBody>
          <a:bodyPr/>
          <a:lstStyle>
            <a:lvl1pPr marL="0" indent="0">
              <a:buNone/>
              <a:defRPr sz="3700"/>
            </a:lvl1pPr>
            <a:lvl2pPr marL="520700" indent="0">
              <a:buNone/>
              <a:defRPr sz="3200"/>
            </a:lvl2pPr>
            <a:lvl3pPr marL="1041401" indent="0">
              <a:buNone/>
              <a:defRPr sz="2700"/>
            </a:lvl3pPr>
            <a:lvl4pPr marL="1562101" indent="0">
              <a:buNone/>
              <a:defRPr sz="2300"/>
            </a:lvl4pPr>
            <a:lvl5pPr marL="2082803" indent="0">
              <a:buNone/>
              <a:defRPr sz="2300"/>
            </a:lvl5pPr>
            <a:lvl6pPr marL="2603501" indent="0">
              <a:buNone/>
              <a:defRPr sz="2300"/>
            </a:lvl6pPr>
            <a:lvl7pPr marL="3124204" indent="0">
              <a:buNone/>
              <a:defRPr sz="2300"/>
            </a:lvl7pPr>
            <a:lvl8pPr marL="3644904" indent="0">
              <a:buNone/>
              <a:defRPr sz="2300"/>
            </a:lvl8pPr>
            <a:lvl9pPr marL="4165601" indent="0">
              <a:buNone/>
              <a:defRPr sz="2300"/>
            </a:lvl9pPr>
          </a:lstStyle>
          <a:p>
            <a:endParaRPr lang="ru-RU"/>
          </a:p>
        </p:txBody>
      </p:sp>
      <p:sp>
        <p:nvSpPr>
          <p:cNvPr id="4" name="Текст 3"/>
          <p:cNvSpPr>
            <a:spLocks noGrp="1"/>
          </p:cNvSpPr>
          <p:nvPr>
            <p:ph type="body" sz="half" idx="2"/>
          </p:nvPr>
        </p:nvSpPr>
        <p:spPr>
          <a:xfrm>
            <a:off x="2095981" y="5917739"/>
            <a:ext cx="6416040" cy="887398"/>
          </a:xfrm>
        </p:spPr>
        <p:txBody>
          <a:bodyPr/>
          <a:lstStyle>
            <a:lvl1pPr marL="0" indent="0">
              <a:buNone/>
              <a:defRPr sz="1600"/>
            </a:lvl1pPr>
            <a:lvl2pPr marL="520700" indent="0">
              <a:buNone/>
              <a:defRPr sz="1400"/>
            </a:lvl2pPr>
            <a:lvl3pPr marL="1041401" indent="0">
              <a:buNone/>
              <a:defRPr sz="1100"/>
            </a:lvl3pPr>
            <a:lvl4pPr marL="1562101" indent="0">
              <a:buNone/>
              <a:defRPr sz="1000"/>
            </a:lvl4pPr>
            <a:lvl5pPr marL="2082803" indent="0">
              <a:buNone/>
              <a:defRPr sz="1000"/>
            </a:lvl5pPr>
            <a:lvl6pPr marL="2603501" indent="0">
              <a:buNone/>
              <a:defRPr sz="1000"/>
            </a:lvl6pPr>
            <a:lvl7pPr marL="3124204" indent="0">
              <a:buNone/>
              <a:defRPr sz="1000"/>
            </a:lvl7pPr>
            <a:lvl8pPr marL="3644904" indent="0">
              <a:buNone/>
              <a:defRPr sz="1000"/>
            </a:lvl8pPr>
            <a:lvl9pPr marL="4165601"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43025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70999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067112" y="334306"/>
            <a:ext cx="2812588" cy="711318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5639" y="334306"/>
            <a:ext cx="8263250" cy="711318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E20E89E6-FE54-4E13-859C-1FA908D70D39}"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9128044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Заголовок и объект">
    <p:spTree>
      <p:nvGrpSpPr>
        <p:cNvPr id="1" name=""/>
        <p:cNvGrpSpPr/>
        <p:nvPr/>
      </p:nvGrpSpPr>
      <p:grpSpPr>
        <a:xfrm>
          <a:off x="0" y="0"/>
          <a:ext cx="0" cy="0"/>
          <a:chOff x="0" y="0"/>
          <a:chExt cx="0" cy="0"/>
        </a:xfrm>
      </p:grpSpPr>
      <p:pic>
        <p:nvPicPr>
          <p:cNvPr id="2050" name="Picture 2" descr="Z:\Projects\Текущие\Проектная\FNS_2012\_БРЭНДБУК\out\PPT\3_1_present_A4-03.png"/>
          <p:cNvPicPr>
            <a:picLocks noChangeAspect="1" noChangeArrowheads="1"/>
          </p:cNvPicPr>
          <p:nvPr userDrawn="1"/>
        </p:nvPicPr>
        <p:blipFill>
          <a:blip r:embed="rId2" cstate="print"/>
          <a:stretch>
            <a:fillRect/>
          </a:stretch>
        </p:blipFill>
        <p:spPr bwMode="auto">
          <a:xfrm>
            <a:off x="1596" y="2110"/>
            <a:ext cx="10691813" cy="7558635"/>
          </a:xfrm>
          <a:prstGeom prst="rect">
            <a:avLst/>
          </a:prstGeom>
          <a:noFill/>
        </p:spPr>
      </p:pic>
      <p:sp>
        <p:nvSpPr>
          <p:cNvPr id="3" name="Содержимое 2"/>
          <p:cNvSpPr>
            <a:spLocks noGrp="1"/>
          </p:cNvSpPr>
          <p:nvPr>
            <p:ph idx="1"/>
          </p:nvPr>
        </p:nvSpPr>
        <p:spPr>
          <a:xfrm>
            <a:off x="962035" y="1771658"/>
            <a:ext cx="8561139" cy="5324475"/>
          </a:xfrm>
        </p:spPr>
        <p:txBody>
          <a:bodyPr/>
          <a:lstStyle>
            <a:lvl1pPr marL="363089" indent="0">
              <a:buFontTx/>
              <a:buNone/>
              <a:defRPr b="1">
                <a:latin typeface="+mj-lt"/>
              </a:defRPr>
            </a:lvl1pPr>
            <a:lvl2pPr marL="359917" indent="3175">
              <a:defRPr>
                <a:latin typeface="+mj-lt"/>
              </a:defRPr>
            </a:lvl2pPr>
            <a:lvl3pPr marL="627874" indent="-260028">
              <a:tabLst/>
              <a:defRPr>
                <a:latin typeface="+mj-lt"/>
              </a:defRPr>
            </a:lvl3pPr>
            <a:lvl4pPr marL="0" indent="359917">
              <a:lnSpc>
                <a:spcPts val="1800"/>
              </a:lnSpc>
              <a:spcBef>
                <a:spcPts val="400"/>
              </a:spcBef>
              <a:defRPr>
                <a:latin typeface="+mj-lt"/>
              </a:defRPr>
            </a:lvl4pPr>
            <a:lvl5pPr>
              <a:lnSpc>
                <a:spcPts val="1800"/>
              </a:lnSpc>
              <a:spcBef>
                <a:spcPts val="400"/>
              </a:spcBef>
              <a:buNone/>
              <a:defRPr>
                <a:latin typeface="+mj-lt"/>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
        <p:nvSpPr>
          <p:cNvPr id="10" name="TextBox 9"/>
          <p:cNvSpPr txBox="1"/>
          <p:nvPr userDrawn="1"/>
        </p:nvSpPr>
        <p:spPr>
          <a:xfrm>
            <a:off x="6930876" y="5652845"/>
            <a:ext cx="1080120" cy="415498"/>
          </a:xfrm>
          <a:prstGeom prst="rect">
            <a:avLst/>
          </a:prstGeom>
          <a:noFill/>
        </p:spPr>
        <p:txBody>
          <a:bodyPr wrap="square" lIns="91328" tIns="45665" rIns="91328" bIns="45665" rtlCol="0">
            <a:noAutofit/>
          </a:bodyPr>
          <a:lstStyle/>
          <a:p>
            <a:pPr defTabSz="1041768" fontAlgn="auto">
              <a:spcBef>
                <a:spcPts val="0"/>
              </a:spcBef>
              <a:spcAft>
                <a:spcPts val="0"/>
              </a:spcAft>
            </a:pPr>
            <a:endParaRPr lang="ru-RU" dirty="0">
              <a:solidFill>
                <a:prstClr val="black"/>
              </a:solidFill>
              <a:latin typeface="Calibri"/>
            </a:endParaRPr>
          </a:p>
        </p:txBody>
      </p:sp>
      <p:sp>
        <p:nvSpPr>
          <p:cNvPr id="13" name="Заголовок 12"/>
          <p:cNvSpPr>
            <a:spLocks noGrp="1"/>
          </p:cNvSpPr>
          <p:nvPr>
            <p:ph type="title" hasCustomPrompt="1"/>
          </p:nvPr>
        </p:nvSpPr>
        <p:spPr>
          <a:xfrm>
            <a:off x="962027" y="552460"/>
            <a:ext cx="8580438" cy="1219199"/>
          </a:xfrm>
        </p:spPr>
        <p:txBody>
          <a:bodyPr/>
          <a:lstStyle>
            <a:lvl1pPr marL="0" marR="0" indent="0" defTabSz="1041768" rtl="0" eaLnBrk="1" fontAlgn="auto" latinLnBrk="0" hangingPunct="1">
              <a:lnSpc>
                <a:spcPct val="100000"/>
              </a:lnSpc>
              <a:spcBef>
                <a:spcPct val="0"/>
              </a:spcBef>
              <a:spcAft>
                <a:spcPts val="0"/>
              </a:spcAft>
              <a:tabLst/>
              <a:defRPr sz="5400"/>
            </a:lvl1pPr>
          </a:lstStyle>
          <a:p>
            <a:pPr marL="0" marR="0" lvl="0" indent="0" defTabSz="1041768" rtl="0" eaLnBrk="1" fontAlgn="auto" latinLnBrk="0" hangingPunct="1">
              <a:lnSpc>
                <a:spcPct val="100000"/>
              </a:lnSpc>
              <a:spcBef>
                <a:spcPct val="0"/>
              </a:spcBef>
              <a:spcAft>
                <a:spcPts val="0"/>
              </a:spcAft>
              <a:tabLst/>
              <a:defRPr/>
            </a:pPr>
            <a:r>
              <a:rPr kumimoji="0" lang="ru-RU" sz="4800" b="1" i="0" u="none" strike="noStrike" kern="1200" cap="none" spc="0" normalizeH="0" baseline="0" noProof="0" dirty="0" smtClean="0">
                <a:ln>
                  <a:noFill/>
                </a:ln>
                <a:solidFill>
                  <a:srgbClr val="005AA9"/>
                </a:solidFill>
                <a:effectLst/>
                <a:uLnTx/>
                <a:uFillTx/>
                <a:latin typeface="+mj-lt"/>
                <a:ea typeface="+mj-ea"/>
                <a:cs typeface="+mj-cs"/>
              </a:rPr>
              <a:t>1/ ЗАГОЛОВОК СЛАЙДА</a:t>
            </a:r>
          </a:p>
        </p:txBody>
      </p:sp>
      <p:sp>
        <p:nvSpPr>
          <p:cNvPr id="14" name="Номер слайда 13"/>
          <p:cNvSpPr>
            <a:spLocks noGrp="1"/>
          </p:cNvSpPr>
          <p:nvPr>
            <p:ph type="sldNum" sz="quarter" idx="11"/>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spTree>
    <p:extLst>
      <p:ext uri="{BB962C8B-B14F-4D97-AF65-F5344CB8AC3E}">
        <p14:creationId xmlns:p14="http://schemas.microsoft.com/office/powerpoint/2010/main" val="15307973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Заголовок и объект">
    <p:spTree>
      <p:nvGrpSpPr>
        <p:cNvPr id="1" name=""/>
        <p:cNvGrpSpPr/>
        <p:nvPr/>
      </p:nvGrpSpPr>
      <p:grpSpPr>
        <a:xfrm>
          <a:off x="0" y="0"/>
          <a:ext cx="0" cy="0"/>
          <a:chOff x="0" y="0"/>
          <a:chExt cx="0" cy="0"/>
        </a:xfrm>
      </p:grpSpPr>
      <p:pic>
        <p:nvPicPr>
          <p:cNvPr id="2" name="Picture 2" descr="Z:\Projects\Текущие\Проектная\FNS_2012\_БРЭНДБУК\out\PPT\3_1_present_A4-04.png"/>
          <p:cNvPicPr>
            <a:picLocks noChangeAspect="1" noChangeArrowheads="1"/>
          </p:cNvPicPr>
          <p:nvPr userDrawn="1"/>
        </p:nvPicPr>
        <p:blipFill>
          <a:blip r:embed="rId2" cstate="print"/>
          <a:stretch>
            <a:fillRect/>
          </a:stretch>
        </p:blipFill>
        <p:spPr bwMode="auto">
          <a:xfrm>
            <a:off x="9" y="521"/>
            <a:ext cx="10691813" cy="7558635"/>
          </a:xfrm>
          <a:prstGeom prst="rect">
            <a:avLst/>
          </a:prstGeom>
          <a:noFill/>
        </p:spPr>
      </p:pic>
      <p:sp>
        <p:nvSpPr>
          <p:cNvPr id="3" name="Содержимое 2"/>
          <p:cNvSpPr>
            <a:spLocks noGrp="1"/>
          </p:cNvSpPr>
          <p:nvPr>
            <p:ph idx="1"/>
          </p:nvPr>
        </p:nvSpPr>
        <p:spPr>
          <a:xfrm>
            <a:off x="962035" y="1771658"/>
            <a:ext cx="8561139" cy="5324475"/>
          </a:xfrm>
        </p:spPr>
        <p:txBody>
          <a:bodyPr/>
          <a:lstStyle>
            <a:lvl1pPr marL="363089" indent="0">
              <a:buFontTx/>
              <a:buNone/>
              <a:defRPr b="1">
                <a:latin typeface="+mj-lt"/>
              </a:defRPr>
            </a:lvl1pPr>
            <a:lvl2pPr marL="363089" indent="0">
              <a:defRPr>
                <a:latin typeface="+mj-lt"/>
              </a:defRPr>
            </a:lvl2pPr>
            <a:lvl3pPr marL="627874" indent="-260028">
              <a:defRPr>
                <a:latin typeface="+mj-lt"/>
              </a:defRPr>
            </a:lvl3pPr>
            <a:lvl4pPr marL="0" indent="359917">
              <a:defRPr>
                <a:latin typeface="+mj-lt"/>
              </a:defRPr>
            </a:lvl4pPr>
            <a:lvl5pPr marL="1433329" indent="0">
              <a:buNone/>
              <a:defRPr>
                <a:latin typeface="+mj-lt"/>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
        <p:nvSpPr>
          <p:cNvPr id="10" name="Заголовок 9"/>
          <p:cNvSpPr>
            <a:spLocks noGrp="1"/>
          </p:cNvSpPr>
          <p:nvPr>
            <p:ph type="title" hasCustomPrompt="1"/>
          </p:nvPr>
        </p:nvSpPr>
        <p:spPr>
          <a:xfrm>
            <a:off x="961197" y="552460"/>
            <a:ext cx="8581268" cy="1219199"/>
          </a:xfrm>
        </p:spPr>
        <p:txBody>
          <a:bodyPr/>
          <a:lstStyle>
            <a:lvl1pPr marL="0" marR="0" indent="0" defTabSz="1041768" rtl="0" eaLnBrk="1" fontAlgn="auto" latinLnBrk="0" hangingPunct="1">
              <a:lnSpc>
                <a:spcPct val="100000"/>
              </a:lnSpc>
              <a:spcBef>
                <a:spcPct val="0"/>
              </a:spcBef>
              <a:spcAft>
                <a:spcPts val="0"/>
              </a:spcAft>
              <a:tabLst/>
              <a:defRPr sz="5400"/>
            </a:lvl1pPr>
          </a:lstStyle>
          <a:p>
            <a:pPr marL="0" marR="0" lvl="0" indent="0" defTabSz="1041768" rtl="0" eaLnBrk="1" fontAlgn="auto" latinLnBrk="0" hangingPunct="1">
              <a:lnSpc>
                <a:spcPct val="100000"/>
              </a:lnSpc>
              <a:spcBef>
                <a:spcPct val="0"/>
              </a:spcBef>
              <a:spcAft>
                <a:spcPts val="0"/>
              </a:spcAft>
              <a:tabLst/>
              <a:defRPr/>
            </a:pPr>
            <a:r>
              <a:rPr kumimoji="0" lang="ru-RU" sz="4800" b="1" i="0" u="none" strike="noStrike" kern="1200" cap="none" spc="0" normalizeH="0" baseline="0" noProof="0" dirty="0" smtClean="0">
                <a:ln>
                  <a:noFill/>
                </a:ln>
                <a:solidFill>
                  <a:srgbClr val="005AA9"/>
                </a:solidFill>
                <a:effectLst/>
                <a:uLnTx/>
                <a:uFillTx/>
                <a:latin typeface="+mj-lt"/>
                <a:ea typeface="+mj-ea"/>
                <a:cs typeface="+mj-cs"/>
              </a:rPr>
              <a:t>1/ ЗАГОЛОВОК СЛАЙДА</a:t>
            </a:r>
          </a:p>
        </p:txBody>
      </p:sp>
      <p:sp>
        <p:nvSpPr>
          <p:cNvPr id="20" name="Номер слайда 19"/>
          <p:cNvSpPr>
            <a:spLocks noGrp="1"/>
          </p:cNvSpPr>
          <p:nvPr>
            <p:ph type="sldNum" sz="quarter" idx="11"/>
          </p:nvPr>
        </p:nvSpPr>
        <p:spPr/>
        <p:txBody>
          <a:bodyPr/>
          <a:lstStyle/>
          <a:p>
            <a:fld id="{E20E89E6-FE54-4E13-859C-1FA908D70D39}" type="slidenum">
              <a:rPr lang="ru-RU" smtClean="0">
                <a:solidFill>
                  <a:prstClr val="black">
                    <a:tint val="75000"/>
                  </a:prstClr>
                </a:solidFill>
              </a:rPr>
              <a:pPr/>
              <a:t>‹#›</a:t>
            </a:fld>
            <a:endParaRPr lang="ru-RU" dirty="0">
              <a:solidFill>
                <a:prstClr val="black">
                  <a:tint val="75000"/>
                </a:prstClr>
              </a:solidFill>
            </a:endParaRPr>
          </a:p>
        </p:txBody>
      </p:sp>
    </p:spTree>
    <p:extLst>
      <p:ext uri="{BB962C8B-B14F-4D97-AF65-F5344CB8AC3E}">
        <p14:creationId xmlns:p14="http://schemas.microsoft.com/office/powerpoint/2010/main" val="39511144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Заголовок и объект">
    <p:spTree>
      <p:nvGrpSpPr>
        <p:cNvPr id="1" name=""/>
        <p:cNvGrpSpPr/>
        <p:nvPr/>
      </p:nvGrpSpPr>
      <p:grpSpPr>
        <a:xfrm>
          <a:off x="0" y="0"/>
          <a:ext cx="0" cy="0"/>
          <a:chOff x="0" y="0"/>
          <a:chExt cx="0" cy="0"/>
        </a:xfrm>
      </p:grpSpPr>
      <p:pic>
        <p:nvPicPr>
          <p:cNvPr id="2" name="Picture 2" descr="Z:\Projects\Текущие\Проектная\FNS_2012\_БРЭНДБУК\out\PPT\3_1_present_A4-04.png"/>
          <p:cNvPicPr>
            <a:picLocks noChangeAspect="1" noChangeArrowheads="1"/>
          </p:cNvPicPr>
          <p:nvPr userDrawn="1"/>
        </p:nvPicPr>
        <p:blipFill>
          <a:blip r:embed="rId2"/>
          <a:srcRect/>
          <a:stretch>
            <a:fillRect/>
          </a:stretch>
        </p:blipFill>
        <p:spPr bwMode="auto">
          <a:xfrm>
            <a:off x="0" y="1"/>
            <a:ext cx="10691545" cy="7559514"/>
          </a:xfrm>
          <a:prstGeom prst="rect">
            <a:avLst/>
          </a:prstGeom>
          <a:noFill/>
          <a:ln w="9525">
            <a:noFill/>
            <a:miter lim="800000"/>
            <a:headEnd/>
            <a:tailEnd/>
          </a:ln>
        </p:spPr>
      </p:pic>
      <p:sp>
        <p:nvSpPr>
          <p:cNvPr id="3" name="Номер слайда 19"/>
          <p:cNvSpPr>
            <a:spLocks noGrp="1"/>
          </p:cNvSpPr>
          <p:nvPr>
            <p:ph type="sldNum" sz="quarter" idx="10"/>
          </p:nvPr>
        </p:nvSpPr>
        <p:spPr/>
        <p:txBody>
          <a:bodyPr/>
          <a:lstStyle>
            <a:lvl1pPr>
              <a:defRPr/>
            </a:lvl1pPr>
          </a:lstStyle>
          <a:p>
            <a:pPr>
              <a:defRPr/>
            </a:pPr>
            <a:fld id="{4E22429A-1A9A-4FA7-B1C6-868B9418EB88}" type="slidenum">
              <a:rPr lang="ru-RU">
                <a:solidFill>
                  <a:prstClr val="black">
                    <a:tint val="75000"/>
                  </a:prstClr>
                </a:solidFill>
              </a:rPr>
              <a:pPr>
                <a:defRPr/>
              </a:pPr>
              <a:t>‹#›</a:t>
            </a:fld>
            <a:endParaRPr lang="ru-RU" dirty="0">
              <a:solidFill>
                <a:prstClr val="black">
                  <a:tint val="75000"/>
                </a:prstClr>
              </a:solidFill>
            </a:endParaRPr>
          </a:p>
        </p:txBody>
      </p:sp>
    </p:spTree>
    <p:extLst>
      <p:ext uri="{BB962C8B-B14F-4D97-AF65-F5344CB8AC3E}">
        <p14:creationId xmlns:p14="http://schemas.microsoft.com/office/powerpoint/2010/main" val="1731523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4670" y="302802"/>
            <a:ext cx="9624060" cy="1260211"/>
          </a:xfrm>
          <a:prstGeom prst="rect">
            <a:avLst/>
          </a:prstGeom>
        </p:spPr>
        <p:txBody>
          <a:bodyPr vert="horz" lIns="104141" tIns="52071" rIns="104141" bIns="52071"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534670" y="1764295"/>
            <a:ext cx="9624060" cy="4990084"/>
          </a:xfrm>
          <a:prstGeom prst="rect">
            <a:avLst/>
          </a:prstGeom>
        </p:spPr>
        <p:txBody>
          <a:bodyPr vert="horz" lIns="104141" tIns="52071" rIns="104141" bIns="52071"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534671" y="7008181"/>
            <a:ext cx="2495127" cy="402567"/>
          </a:xfrm>
          <a:prstGeom prst="rect">
            <a:avLst/>
          </a:prstGeom>
        </p:spPr>
        <p:txBody>
          <a:bodyPr vert="horz" lIns="104141" tIns="52071" rIns="104141" bIns="52071" rtlCol="0" anchor="ctr"/>
          <a:lstStyle>
            <a:lvl1pPr algn="l">
              <a:defRPr sz="1400">
                <a:solidFill>
                  <a:schemeClr val="tx1">
                    <a:tint val="75000"/>
                  </a:schemeClr>
                </a:solidFill>
              </a:defRPr>
            </a:lvl1pPr>
          </a:lstStyle>
          <a:p>
            <a:pPr defTabSz="1041768" fontAlgn="auto">
              <a:spcBef>
                <a:spcPts val="0"/>
              </a:spcBef>
              <a:spcAft>
                <a:spcPts val="0"/>
              </a:spcAft>
            </a:pPr>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653582" y="7008181"/>
            <a:ext cx="3386243" cy="402567"/>
          </a:xfrm>
          <a:prstGeom prst="rect">
            <a:avLst/>
          </a:prstGeom>
        </p:spPr>
        <p:txBody>
          <a:bodyPr vert="horz" lIns="104141" tIns="52071" rIns="104141" bIns="52071" rtlCol="0" anchor="ctr"/>
          <a:lstStyle>
            <a:lvl1pPr algn="ctr">
              <a:defRPr sz="1400">
                <a:solidFill>
                  <a:schemeClr val="tx1">
                    <a:tint val="75000"/>
                  </a:schemeClr>
                </a:solidFill>
              </a:defRPr>
            </a:lvl1pPr>
          </a:lstStyle>
          <a:p>
            <a:pPr defTabSz="1041768" fontAlgn="auto">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7663603" y="7008181"/>
            <a:ext cx="2495127" cy="402567"/>
          </a:xfrm>
          <a:prstGeom prst="rect">
            <a:avLst/>
          </a:prstGeom>
        </p:spPr>
        <p:txBody>
          <a:bodyPr vert="horz" lIns="104141" tIns="52071" rIns="104141" bIns="52071" rtlCol="0" anchor="ctr"/>
          <a:lstStyle>
            <a:lvl1pPr algn="r">
              <a:defRPr sz="1400">
                <a:solidFill>
                  <a:schemeClr val="tx1">
                    <a:tint val="75000"/>
                  </a:schemeClr>
                </a:solidFill>
              </a:defRPr>
            </a:lvl1pPr>
          </a:lstStyle>
          <a:p>
            <a:pPr defTabSz="1041768" fontAlgn="auto">
              <a:spcBef>
                <a:spcPts val="0"/>
              </a:spcBef>
              <a:spcAft>
                <a:spcPts val="0"/>
              </a:spcAft>
            </a:pPr>
            <a:fld id="{E20E89E6-FE54-4E13-859C-1FA908D70D39}" type="slidenum">
              <a:rPr lang="ru-RU" smtClean="0">
                <a:solidFill>
                  <a:prstClr val="black">
                    <a:tint val="75000"/>
                  </a:prstClr>
                </a:solidFill>
                <a:latin typeface="Calibri"/>
              </a:rPr>
              <a:pPr defTabSz="1041768" fontAlgn="auto">
                <a:spcBef>
                  <a:spcPts val="0"/>
                </a:spcBef>
                <a:spcAft>
                  <a:spcPts val="0"/>
                </a:spcAft>
              </a:pPr>
              <a:t>‹#›</a:t>
            </a:fld>
            <a:endParaRPr lang="ru-RU" dirty="0">
              <a:solidFill>
                <a:prstClr val="black">
                  <a:tint val="75000"/>
                </a:prstClr>
              </a:solidFill>
              <a:latin typeface="Calibri"/>
            </a:endParaRPr>
          </a:p>
        </p:txBody>
      </p:sp>
    </p:spTree>
    <p:extLst>
      <p:ext uri="{BB962C8B-B14F-4D97-AF65-F5344CB8AC3E}">
        <p14:creationId xmlns:p14="http://schemas.microsoft.com/office/powerpoint/2010/main" val="3103604489"/>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Lst>
  <p:hf hdr="0" ftr="0" dt="0"/>
  <p:txStyles>
    <p:titleStyle>
      <a:lvl1pPr algn="ctr" defTabSz="1041401" rtl="0" eaLnBrk="1" latinLnBrk="0" hangingPunct="1">
        <a:spcBef>
          <a:spcPct val="0"/>
        </a:spcBef>
        <a:buNone/>
        <a:defRPr sz="5000" kern="1200">
          <a:solidFill>
            <a:schemeClr val="tx1"/>
          </a:solidFill>
          <a:latin typeface="+mj-lt"/>
          <a:ea typeface="+mj-ea"/>
          <a:cs typeface="+mj-cs"/>
        </a:defRPr>
      </a:lvl1pPr>
    </p:titleStyle>
    <p:bodyStyle>
      <a:lvl1pPr marL="390524" indent="-390524" algn="l" defTabSz="1041401"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1pPr>
      <a:lvl2pPr marL="846138" indent="-325442" algn="l" defTabSz="1041401"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2pPr>
      <a:lvl3pPr marL="1301751" indent="-260350" algn="l" defTabSz="1041401"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3pPr>
      <a:lvl4pPr marL="1822452"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4pPr>
      <a:lvl5pPr marL="2343153"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5pPr>
      <a:lvl6pPr marL="2863852"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6pPr>
      <a:lvl7pPr marL="3384552"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7pPr>
      <a:lvl8pPr marL="3905255"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8pPr>
      <a:lvl9pPr marL="4425954" indent="-260350" algn="l" defTabSz="1041401" rtl="0" eaLnBrk="1" latinLnBrk="0" hangingPunct="1">
        <a:spcBef>
          <a:spcPct val="20000"/>
        </a:spcBef>
        <a:buFont typeface="Arial" panose="020B0604020202020204" pitchFamily="34" charset="0"/>
        <a:buChar char="•"/>
        <a:defRPr sz="2300" kern="1200">
          <a:solidFill>
            <a:schemeClr val="tx1"/>
          </a:solidFill>
          <a:latin typeface="+mn-lt"/>
          <a:ea typeface="+mn-ea"/>
          <a:cs typeface="+mn-cs"/>
        </a:defRPr>
      </a:lvl9pPr>
    </p:bodyStyle>
    <p:otherStyle>
      <a:defPPr>
        <a:defRPr lang="ru-RU"/>
      </a:defPPr>
      <a:lvl1pPr marL="0" algn="l" defTabSz="1041401" rtl="0" eaLnBrk="1" latinLnBrk="0" hangingPunct="1">
        <a:defRPr sz="2100" kern="1200">
          <a:solidFill>
            <a:schemeClr val="tx1"/>
          </a:solidFill>
          <a:latin typeface="+mn-lt"/>
          <a:ea typeface="+mn-ea"/>
          <a:cs typeface="+mn-cs"/>
        </a:defRPr>
      </a:lvl1pPr>
      <a:lvl2pPr marL="520700" algn="l" defTabSz="1041401" rtl="0" eaLnBrk="1" latinLnBrk="0" hangingPunct="1">
        <a:defRPr sz="2100" kern="1200">
          <a:solidFill>
            <a:schemeClr val="tx1"/>
          </a:solidFill>
          <a:latin typeface="+mn-lt"/>
          <a:ea typeface="+mn-ea"/>
          <a:cs typeface="+mn-cs"/>
        </a:defRPr>
      </a:lvl2pPr>
      <a:lvl3pPr marL="1041401" algn="l" defTabSz="1041401" rtl="0" eaLnBrk="1" latinLnBrk="0" hangingPunct="1">
        <a:defRPr sz="2100" kern="1200">
          <a:solidFill>
            <a:schemeClr val="tx1"/>
          </a:solidFill>
          <a:latin typeface="+mn-lt"/>
          <a:ea typeface="+mn-ea"/>
          <a:cs typeface="+mn-cs"/>
        </a:defRPr>
      </a:lvl3pPr>
      <a:lvl4pPr marL="1562101" algn="l" defTabSz="1041401" rtl="0" eaLnBrk="1" latinLnBrk="0" hangingPunct="1">
        <a:defRPr sz="2100" kern="1200">
          <a:solidFill>
            <a:schemeClr val="tx1"/>
          </a:solidFill>
          <a:latin typeface="+mn-lt"/>
          <a:ea typeface="+mn-ea"/>
          <a:cs typeface="+mn-cs"/>
        </a:defRPr>
      </a:lvl4pPr>
      <a:lvl5pPr marL="2082803" algn="l" defTabSz="1041401" rtl="0" eaLnBrk="1" latinLnBrk="0" hangingPunct="1">
        <a:defRPr sz="2100" kern="1200">
          <a:solidFill>
            <a:schemeClr val="tx1"/>
          </a:solidFill>
          <a:latin typeface="+mn-lt"/>
          <a:ea typeface="+mn-ea"/>
          <a:cs typeface="+mn-cs"/>
        </a:defRPr>
      </a:lvl5pPr>
      <a:lvl6pPr marL="2603501" algn="l" defTabSz="1041401" rtl="0" eaLnBrk="1" latinLnBrk="0" hangingPunct="1">
        <a:defRPr sz="2100" kern="1200">
          <a:solidFill>
            <a:schemeClr val="tx1"/>
          </a:solidFill>
          <a:latin typeface="+mn-lt"/>
          <a:ea typeface="+mn-ea"/>
          <a:cs typeface="+mn-cs"/>
        </a:defRPr>
      </a:lvl6pPr>
      <a:lvl7pPr marL="3124204" algn="l" defTabSz="1041401" rtl="0" eaLnBrk="1" latinLnBrk="0" hangingPunct="1">
        <a:defRPr sz="2100" kern="1200">
          <a:solidFill>
            <a:schemeClr val="tx1"/>
          </a:solidFill>
          <a:latin typeface="+mn-lt"/>
          <a:ea typeface="+mn-ea"/>
          <a:cs typeface="+mn-cs"/>
        </a:defRPr>
      </a:lvl7pPr>
      <a:lvl8pPr marL="3644904" algn="l" defTabSz="1041401" rtl="0" eaLnBrk="1" latinLnBrk="0" hangingPunct="1">
        <a:defRPr sz="2100" kern="1200">
          <a:solidFill>
            <a:schemeClr val="tx1"/>
          </a:solidFill>
          <a:latin typeface="+mn-lt"/>
          <a:ea typeface="+mn-ea"/>
          <a:cs typeface="+mn-cs"/>
        </a:defRPr>
      </a:lvl8pPr>
      <a:lvl9pPr marL="4165601" algn="l" defTabSz="1041401"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94172" y="3587115"/>
            <a:ext cx="9937103" cy="3577892"/>
          </a:xfrm>
        </p:spPr>
        <p:txBody>
          <a:bodyPr>
            <a:noAutofit/>
          </a:bodyPr>
          <a:lstStyle/>
          <a:p>
            <a:pPr marL="5924550" algn="l" defTabSz="1663700">
              <a:lnSpc>
                <a:spcPts val="2400"/>
              </a:lnSpc>
            </a:pPr>
            <a:r>
              <a:rPr lang="ru-RU" sz="2400" dirty="0">
                <a:solidFill>
                  <a:schemeClr val="bg1"/>
                </a:solidFill>
                <a:latin typeface="PF DinDisplay Pro Medium" panose="02000506000000020004" pitchFamily="2" charset="0"/>
              </a:rPr>
              <a:t/>
            </a:r>
            <a:br>
              <a:rPr lang="ru-RU" sz="2400" dirty="0">
                <a:solidFill>
                  <a:schemeClr val="bg1"/>
                </a:solidFill>
                <a:latin typeface="PF DinDisplay Pro Medium" panose="02000506000000020004" pitchFamily="2" charset="0"/>
              </a:rPr>
            </a:br>
            <a:r>
              <a:rPr lang="ru-RU" sz="2400" dirty="0">
                <a:solidFill>
                  <a:schemeClr val="bg1"/>
                </a:solidFill>
                <a:latin typeface="PF DinDisplay Pro Medium" panose="02000506000000020004" pitchFamily="2" charset="0"/>
              </a:rPr>
              <a:t/>
            </a:r>
            <a:br>
              <a:rPr lang="ru-RU" sz="2400" dirty="0">
                <a:solidFill>
                  <a:schemeClr val="bg1"/>
                </a:solidFill>
                <a:latin typeface="PF DinDisplay Pro Medium" panose="02000506000000020004" pitchFamily="2" charset="0"/>
              </a:rPr>
            </a:br>
            <a:r>
              <a:rPr lang="ru-RU" sz="2400" dirty="0">
                <a:solidFill>
                  <a:schemeClr val="bg1"/>
                </a:solidFill>
                <a:latin typeface="PF DinDisplay Pro Medium" panose="02000506000000020004" pitchFamily="2" charset="0"/>
              </a:rPr>
              <a:t/>
            </a:r>
            <a:br>
              <a:rPr lang="ru-RU" sz="2400" dirty="0">
                <a:solidFill>
                  <a:schemeClr val="bg1"/>
                </a:solidFill>
                <a:latin typeface="PF DinDisplay Pro Medium" panose="02000506000000020004" pitchFamily="2" charset="0"/>
              </a:rPr>
            </a:br>
            <a:r>
              <a:rPr lang="ru-RU" sz="2400" dirty="0" smtClean="0">
                <a:solidFill>
                  <a:schemeClr val="bg1"/>
                </a:solidFill>
                <a:latin typeface="PF DinDisplay Pro Medium" panose="02000506000000020004" pitchFamily="2" charset="0"/>
              </a:rPr>
              <a:t/>
            </a:r>
            <a:br>
              <a:rPr lang="ru-RU" sz="2400" dirty="0" smtClean="0">
                <a:solidFill>
                  <a:schemeClr val="bg1"/>
                </a:solidFill>
                <a:latin typeface="PF DinDisplay Pro Medium" panose="02000506000000020004" pitchFamily="2" charset="0"/>
              </a:rPr>
            </a:br>
            <a:r>
              <a:rPr lang="ru-RU" sz="2400" dirty="0" smtClean="0">
                <a:solidFill>
                  <a:schemeClr val="bg1"/>
                </a:solidFill>
                <a:latin typeface="PF DinDisplay Pro Medium" panose="02000506000000020004" pitchFamily="2" charset="0"/>
              </a:rPr>
              <a:t/>
            </a:r>
            <a:br>
              <a:rPr lang="ru-RU" sz="2400" dirty="0" smtClean="0">
                <a:solidFill>
                  <a:schemeClr val="bg1"/>
                </a:solidFill>
                <a:latin typeface="PF DinDisplay Pro Medium" panose="02000506000000020004" pitchFamily="2" charset="0"/>
              </a:rPr>
            </a:br>
            <a:r>
              <a:rPr lang="ru-RU" sz="2400" smtClean="0">
                <a:solidFill>
                  <a:schemeClr val="bg1"/>
                </a:solidFill>
                <a:latin typeface="PF DinDisplay Pro Medium" panose="02000506000000020004" pitchFamily="2" charset="0"/>
              </a:rPr>
              <a:t>                         </a:t>
            </a:r>
            <a:endParaRPr lang="ru-RU" sz="2200" dirty="0">
              <a:solidFill>
                <a:schemeClr val="bg1"/>
              </a:solidFill>
              <a:latin typeface="Times New Roman" pitchFamily="18" charset="0"/>
              <a:cs typeface="Times New Roman" pitchFamily="18" charset="0"/>
            </a:endParaRPr>
          </a:p>
        </p:txBody>
      </p:sp>
      <p:sp>
        <p:nvSpPr>
          <p:cNvPr id="5" name="TextBox 4"/>
          <p:cNvSpPr txBox="1"/>
          <p:nvPr/>
        </p:nvSpPr>
        <p:spPr>
          <a:xfrm>
            <a:off x="3330480" y="2556498"/>
            <a:ext cx="4176464" cy="648069"/>
          </a:xfrm>
          <a:prstGeom prst="rect">
            <a:avLst/>
          </a:prstGeom>
        </p:spPr>
        <p:txBody>
          <a:bodyPr vert="horz" wrap="square" lIns="103886" tIns="51943" rIns="103886" bIns="51943" rtlCol="0" anchor="ctr">
            <a:noAutofit/>
          </a:bodyPr>
          <a:lstStyle/>
          <a:p>
            <a:pPr algn="ctr" defTabSz="1038830" fontAlgn="auto">
              <a:spcAft>
                <a:spcPts val="0"/>
              </a:spcAft>
            </a:pPr>
            <a:r>
              <a:rPr lang="ru-RU" dirty="0">
                <a:solidFill>
                  <a:prstClr val="white"/>
                </a:solidFill>
                <a:latin typeface="Times New Roman" pitchFamily="18" charset="0"/>
                <a:cs typeface="Times New Roman" pitchFamily="18" charset="0"/>
              </a:rPr>
              <a:t>ФЕДЕРАЛЬНАЯ НАЛОГОВАЯ СЛУЖБА</a:t>
            </a:r>
          </a:p>
        </p:txBody>
      </p:sp>
      <p:sp>
        <p:nvSpPr>
          <p:cNvPr id="6" name="Подзаголовок 2"/>
          <p:cNvSpPr txBox="1">
            <a:spLocks/>
          </p:cNvSpPr>
          <p:nvPr/>
        </p:nvSpPr>
        <p:spPr>
          <a:xfrm>
            <a:off x="6570836" y="5436815"/>
            <a:ext cx="4032448" cy="1140266"/>
          </a:xfrm>
          <a:prstGeom prst="rect">
            <a:avLst/>
          </a:prstGeom>
        </p:spPr>
        <p:txBody>
          <a:bodyPr vert="horz" lIns="103849" tIns="51925" rIns="103849" bIns="51925" rtlCol="0">
            <a:normAutofit/>
          </a:bodyPr>
          <a:lstStyle>
            <a:lvl1pPr marL="0" indent="0" algn="ctr" defTabSz="1042688" rtl="0" eaLnBrk="1" latinLnBrk="0" hangingPunct="1">
              <a:spcBef>
                <a:spcPct val="20000"/>
              </a:spcBef>
              <a:buFont typeface="Arial" panose="020B0604020202020204" pitchFamily="34" charset="0"/>
              <a:buNone/>
              <a:defRPr sz="3700" kern="1200">
                <a:solidFill>
                  <a:schemeClr val="tx1">
                    <a:tint val="75000"/>
                  </a:schemeClr>
                </a:solidFill>
                <a:latin typeface="+mn-lt"/>
                <a:ea typeface="+mn-ea"/>
                <a:cs typeface="+mn-cs"/>
              </a:defRPr>
            </a:lvl1pPr>
            <a:lvl2pPr marL="521344" indent="0" algn="ctr" defTabSz="1042688"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2pPr>
            <a:lvl3pPr marL="1042688" indent="0" algn="ctr" defTabSz="1042688" rtl="0" eaLnBrk="1" latinLnBrk="0" hangingPunct="1">
              <a:spcBef>
                <a:spcPct val="20000"/>
              </a:spcBef>
              <a:buFont typeface="Arial" panose="020B0604020202020204" pitchFamily="34" charset="0"/>
              <a:buNone/>
              <a:defRPr sz="2700" kern="1200">
                <a:solidFill>
                  <a:schemeClr val="tx1">
                    <a:tint val="75000"/>
                  </a:schemeClr>
                </a:solidFill>
                <a:latin typeface="+mn-lt"/>
                <a:ea typeface="+mn-ea"/>
                <a:cs typeface="+mn-cs"/>
              </a:defRPr>
            </a:lvl3pPr>
            <a:lvl4pPr marL="1564032"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4pPr>
            <a:lvl5pPr marL="2085376"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5pPr>
            <a:lvl6pPr marL="2606719"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6pPr>
            <a:lvl7pPr marL="3128064"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7pPr>
            <a:lvl8pPr marL="3649408"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8pPr>
            <a:lvl9pPr marL="4170751" indent="0" algn="ctr" defTabSz="1042688" rtl="0" eaLnBrk="1" latinLnBrk="0" hangingPunct="1">
              <a:spcBef>
                <a:spcPct val="20000"/>
              </a:spcBef>
              <a:buFont typeface="Arial" panose="020B0604020202020204" pitchFamily="34" charset="0"/>
              <a:buNone/>
              <a:defRPr sz="2300" kern="1200">
                <a:solidFill>
                  <a:schemeClr val="tx1">
                    <a:tint val="75000"/>
                  </a:schemeClr>
                </a:solidFill>
                <a:latin typeface="+mn-lt"/>
                <a:ea typeface="+mn-ea"/>
                <a:cs typeface="+mn-cs"/>
              </a:defRPr>
            </a:lvl9pPr>
          </a:lstStyle>
          <a:p>
            <a:pPr fontAlgn="auto">
              <a:spcAft>
                <a:spcPts val="0"/>
              </a:spcAft>
            </a:pPr>
            <a:endParaRPr lang="ru-RU" sz="1600" dirty="0">
              <a:solidFill>
                <a:prstClr val="white"/>
              </a:solidFill>
              <a:latin typeface="PF DinDisplay Pro Medium" panose="02000506000000020004" pitchFamily="2" charset="0"/>
            </a:endParaRPr>
          </a:p>
        </p:txBody>
      </p:sp>
      <p:sp>
        <p:nvSpPr>
          <p:cNvPr id="7" name="Заголовок 1"/>
          <p:cNvSpPr txBox="1">
            <a:spLocks/>
          </p:cNvSpPr>
          <p:nvPr/>
        </p:nvSpPr>
        <p:spPr>
          <a:xfrm>
            <a:off x="306140" y="3348583"/>
            <a:ext cx="10081120" cy="2088232"/>
          </a:xfrm>
          <a:prstGeom prst="rect">
            <a:avLst/>
          </a:prstGeom>
        </p:spPr>
        <p:txBody>
          <a:bodyPr vert="horz" lIns="103758" tIns="51879" rIns="103758" bIns="51879" rtlCol="0" anchor="ctr">
            <a:noAutofit/>
          </a:bodyPr>
          <a:lstStyle>
            <a:lvl1pPr algn="ctr" defTabSz="1039381" rtl="0" eaLnBrk="1" latinLnBrk="0" hangingPunct="1">
              <a:spcBef>
                <a:spcPct val="0"/>
              </a:spcBef>
              <a:buNone/>
              <a:defRPr sz="5000" kern="1200">
                <a:solidFill>
                  <a:schemeClr val="tx1"/>
                </a:solidFill>
                <a:latin typeface="+mj-lt"/>
                <a:ea typeface="+mj-ea"/>
                <a:cs typeface="+mj-cs"/>
              </a:defRPr>
            </a:lvl1pPr>
          </a:lstStyle>
          <a:p>
            <a:pPr fontAlgn="auto">
              <a:lnSpc>
                <a:spcPts val="3300"/>
              </a:lnSpc>
              <a:spcAft>
                <a:spcPts val="0"/>
              </a:spcAft>
            </a:pPr>
            <a:r>
              <a:rPr lang="ru-RU" sz="2800" dirty="0" smtClean="0">
                <a:solidFill>
                  <a:prstClr val="white"/>
                </a:solidFill>
                <a:latin typeface="Times New Roman" pitchFamily="18" charset="0"/>
                <a:cs typeface="Times New Roman" pitchFamily="18" charset="0"/>
              </a:rPr>
              <a:t>Наиболее распространенные льготы по имущественным налогам для физических лиц на 2025 год</a:t>
            </a:r>
            <a:endParaRPr lang="ru-RU" sz="2800" dirty="0">
              <a:solidFill>
                <a:prstClr val="white"/>
              </a:solidFill>
              <a:latin typeface="PF Din Text Cond Pro Medium" panose="02000500000000020004" pitchFamily="2" charset="0"/>
            </a:endParaRPr>
          </a:p>
        </p:txBody>
      </p:sp>
      <p:sp>
        <p:nvSpPr>
          <p:cNvPr id="3" name="Прямоугольник 2"/>
          <p:cNvSpPr/>
          <p:nvPr/>
        </p:nvSpPr>
        <p:spPr>
          <a:xfrm>
            <a:off x="4420221" y="6799559"/>
            <a:ext cx="1453921" cy="430728"/>
          </a:xfrm>
          <a:prstGeom prst="rect">
            <a:avLst/>
          </a:prstGeom>
        </p:spPr>
        <p:txBody>
          <a:bodyPr wrap="none" lIns="91280" tIns="45641" rIns="91280" bIns="45641">
            <a:spAutoFit/>
          </a:bodyPr>
          <a:lstStyle/>
          <a:p>
            <a:pPr algn="ctr" defTabSz="1038462" fontAlgn="auto">
              <a:spcBef>
                <a:spcPts val="0"/>
              </a:spcBef>
              <a:spcAft>
                <a:spcPts val="0"/>
              </a:spcAft>
            </a:pPr>
            <a:r>
              <a:rPr lang="ru-RU" sz="2200" dirty="0" smtClean="0">
                <a:solidFill>
                  <a:prstClr val="white"/>
                </a:solidFill>
                <a:latin typeface="Times New Roman" pitchFamily="18" charset="0"/>
                <a:cs typeface="Times New Roman" pitchFamily="18" charset="0"/>
              </a:rPr>
              <a:t>19.01.2026</a:t>
            </a:r>
            <a:endParaRPr lang="ru-RU" sz="2200" dirty="0">
              <a:solidFill>
                <a:prstClr val="white"/>
              </a:solidFill>
              <a:latin typeface="Times New Roman" pitchFamily="18" charset="0"/>
              <a:cs typeface="Times New Roman" pitchFamily="18" charset="0"/>
            </a:endParaRPr>
          </a:p>
        </p:txBody>
      </p:sp>
    </p:spTree>
    <p:extLst>
      <p:ext uri="{BB962C8B-B14F-4D97-AF65-F5344CB8AC3E}">
        <p14:creationId xmlns:p14="http://schemas.microsoft.com/office/powerpoint/2010/main" val="30316020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4212" y="468263"/>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Налоговые льготы </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a:t>
            </a:fld>
            <a:endParaRPr lang="ru-RU" dirty="0">
              <a:solidFill>
                <a:prstClr val="black">
                  <a:tint val="75000"/>
                </a:prstClr>
              </a:solidFill>
            </a:endParaRPr>
          </a:p>
        </p:txBody>
      </p:sp>
      <p:sp>
        <p:nvSpPr>
          <p:cNvPr id="6" name="TextBox 5"/>
          <p:cNvSpPr txBox="1"/>
          <p:nvPr/>
        </p:nvSpPr>
        <p:spPr>
          <a:xfrm>
            <a:off x="1033265" y="1476375"/>
            <a:ext cx="8568952"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ПОРЯДОК ПРЕДОСТАВЛЕНИЯ ЛЬГОТ</a:t>
            </a:r>
          </a:p>
          <a:p>
            <a:r>
              <a:rPr lang="ru-RU" sz="1600" dirty="0" smtClean="0">
                <a:solidFill>
                  <a:schemeClr val="tx1">
                    <a:lumMod val="85000"/>
                    <a:lumOff val="15000"/>
                  </a:schemeClr>
                </a:solidFill>
              </a:rPr>
              <a:t>Льгота </a:t>
            </a:r>
            <a:r>
              <a:rPr lang="ru-RU" sz="1600" dirty="0">
                <a:solidFill>
                  <a:schemeClr val="tx1">
                    <a:lumMod val="85000"/>
                    <a:lumOff val="15000"/>
                  </a:schemeClr>
                </a:solidFill>
              </a:rPr>
              <a:t>предоставляется на основании </a:t>
            </a:r>
            <a:r>
              <a:rPr lang="ru-RU" sz="1600" b="1" dirty="0" smtClean="0">
                <a:solidFill>
                  <a:schemeClr val="tx1">
                    <a:lumMod val="85000"/>
                    <a:lumOff val="15000"/>
                  </a:schemeClr>
                </a:solidFill>
              </a:rPr>
              <a:t>ЗАЯВЛЕНИЯ НАЛОГОПЛАТЕЛЬЩИКА</a:t>
            </a:r>
            <a:r>
              <a:rPr lang="ru-RU" sz="1600" dirty="0" smtClean="0">
                <a:solidFill>
                  <a:schemeClr val="tx1">
                    <a:lumMod val="85000"/>
                    <a:lumOff val="15000"/>
                  </a:schemeClr>
                </a:solidFill>
              </a:rPr>
              <a:t>, </a:t>
            </a:r>
            <a:r>
              <a:rPr lang="ru-RU" sz="1600" dirty="0">
                <a:solidFill>
                  <a:schemeClr val="tx1">
                    <a:lumMod val="85000"/>
                    <a:lumOff val="15000"/>
                  </a:schemeClr>
                </a:solidFill>
              </a:rPr>
              <a:t>поданного в любой налоговый орган, либо на основании сведений, имеющихся в налоговом органе об отнесении налогоплательщика к льготной категории лиц.</a:t>
            </a:r>
          </a:p>
        </p:txBody>
      </p:sp>
      <p:sp>
        <p:nvSpPr>
          <p:cNvPr id="5" name="TextBox 4"/>
          <p:cNvSpPr txBox="1"/>
          <p:nvPr/>
        </p:nvSpPr>
        <p:spPr>
          <a:xfrm>
            <a:off x="1033265" y="4428703"/>
            <a:ext cx="8561907" cy="156966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КАК ОФОРМИТЬ ЛЬГОТУ</a:t>
            </a:r>
          </a:p>
          <a:p>
            <a:r>
              <a:rPr lang="ru-RU" sz="1600" dirty="0" smtClean="0">
                <a:solidFill>
                  <a:schemeClr val="tx1">
                    <a:lumMod val="85000"/>
                    <a:lumOff val="15000"/>
                  </a:schemeClr>
                </a:solidFill>
              </a:rPr>
              <a:t>Направить заявление в любой налоговый орган:</a:t>
            </a:r>
          </a:p>
          <a:p>
            <a:pPr marL="285750" indent="-285750">
              <a:buFontTx/>
              <a:buChar char="-"/>
            </a:pPr>
            <a:r>
              <a:rPr lang="ru-RU" sz="1600" dirty="0" smtClean="0">
                <a:solidFill>
                  <a:schemeClr val="tx1">
                    <a:lumMod val="85000"/>
                    <a:lumOff val="15000"/>
                  </a:schemeClr>
                </a:solidFill>
              </a:rPr>
              <a:t>через </a:t>
            </a:r>
            <a:r>
              <a:rPr lang="ru-RU" sz="1600" dirty="0">
                <a:solidFill>
                  <a:schemeClr val="tx1">
                    <a:lumMod val="85000"/>
                    <a:lumOff val="15000"/>
                  </a:schemeClr>
                </a:solidFill>
              </a:rPr>
              <a:t>«Личный кабинет налогоплательщика»; </a:t>
            </a:r>
            <a:endParaRPr lang="ru-RU" sz="1600" dirty="0" smtClean="0">
              <a:solidFill>
                <a:schemeClr val="tx1">
                  <a:lumMod val="85000"/>
                  <a:lumOff val="15000"/>
                </a:schemeClr>
              </a:solidFill>
            </a:endParaRPr>
          </a:p>
          <a:p>
            <a:pPr marL="285750" indent="-285750">
              <a:buFontTx/>
              <a:buChar char="-"/>
            </a:pPr>
            <a:r>
              <a:rPr lang="ru-RU" sz="1600" dirty="0" smtClean="0">
                <a:solidFill>
                  <a:schemeClr val="tx1">
                    <a:lumMod val="85000"/>
                    <a:lumOff val="15000"/>
                  </a:schemeClr>
                </a:solidFill>
              </a:rPr>
              <a:t>почтовым </a:t>
            </a:r>
            <a:r>
              <a:rPr lang="ru-RU" sz="1600" dirty="0">
                <a:solidFill>
                  <a:schemeClr val="tx1">
                    <a:lumMod val="85000"/>
                    <a:lumOff val="15000"/>
                  </a:schemeClr>
                </a:solidFill>
              </a:rPr>
              <a:t>сообщением в налоговый орган; </a:t>
            </a:r>
            <a:endParaRPr lang="ru-RU" sz="1600" dirty="0" smtClean="0">
              <a:solidFill>
                <a:schemeClr val="tx1">
                  <a:lumMod val="85000"/>
                  <a:lumOff val="15000"/>
                </a:schemeClr>
              </a:solidFill>
            </a:endParaRPr>
          </a:p>
          <a:p>
            <a:pPr marL="285750" indent="-285750">
              <a:buFontTx/>
              <a:buChar char="-"/>
            </a:pPr>
            <a:r>
              <a:rPr lang="ru-RU" sz="1600" dirty="0" smtClean="0">
                <a:solidFill>
                  <a:schemeClr val="tx1">
                    <a:lumMod val="85000"/>
                    <a:lumOff val="15000"/>
                  </a:schemeClr>
                </a:solidFill>
              </a:rPr>
              <a:t>путем </a:t>
            </a:r>
            <a:r>
              <a:rPr lang="ru-RU" sz="1600" dirty="0">
                <a:solidFill>
                  <a:schemeClr val="tx1">
                    <a:lumMod val="85000"/>
                    <a:lumOff val="15000"/>
                  </a:schemeClr>
                </a:solidFill>
              </a:rPr>
              <a:t>личного обращения в любой налоговый орган; </a:t>
            </a:r>
            <a:endParaRPr lang="ru-RU" sz="1600" dirty="0" smtClean="0">
              <a:solidFill>
                <a:schemeClr val="tx1">
                  <a:lumMod val="85000"/>
                  <a:lumOff val="15000"/>
                </a:schemeClr>
              </a:solidFill>
            </a:endParaRPr>
          </a:p>
          <a:p>
            <a:pPr marL="285750" indent="-285750">
              <a:buFontTx/>
              <a:buChar char="-"/>
            </a:pPr>
            <a:r>
              <a:rPr lang="ru-RU" sz="1600" dirty="0" smtClean="0">
                <a:solidFill>
                  <a:schemeClr val="tx1">
                    <a:lumMod val="85000"/>
                    <a:lumOff val="15000"/>
                  </a:schemeClr>
                </a:solidFill>
              </a:rPr>
              <a:t>через МФЦ</a:t>
            </a:r>
            <a:endParaRPr lang="ru-RU" sz="1600" dirty="0">
              <a:solidFill>
                <a:schemeClr val="tx1">
                  <a:lumMod val="85000"/>
                  <a:lumOff val="15000"/>
                </a:schemeClr>
              </a:solidFill>
            </a:endParaRPr>
          </a:p>
        </p:txBody>
      </p:sp>
      <p:sp>
        <p:nvSpPr>
          <p:cNvPr id="7" name="TextBox 6"/>
          <p:cNvSpPr txBox="1"/>
          <p:nvPr/>
        </p:nvSpPr>
        <p:spPr>
          <a:xfrm>
            <a:off x="1033265" y="6093965"/>
            <a:ext cx="8561907"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К заявлению необходимо приложить документы, подтверждающие право на льготу</a:t>
            </a:r>
            <a:endParaRPr lang="ru-RU" sz="1600" dirty="0">
              <a:solidFill>
                <a:schemeClr val="tx1">
                  <a:lumMod val="85000"/>
                  <a:lumOff val="15000"/>
                </a:schemeClr>
              </a:solidFill>
            </a:endParaRPr>
          </a:p>
        </p:txBody>
      </p:sp>
      <p:sp>
        <p:nvSpPr>
          <p:cNvPr id="8" name="TextBox 7"/>
          <p:cNvSpPr txBox="1"/>
          <p:nvPr/>
        </p:nvSpPr>
        <p:spPr>
          <a:xfrm>
            <a:off x="1033265" y="6597252"/>
            <a:ext cx="8561907"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Заявление можно направить за любой налоговый период, в котором возникло право на льготу</a:t>
            </a:r>
            <a:endParaRPr lang="ru-RU" sz="1600" dirty="0">
              <a:solidFill>
                <a:schemeClr val="tx1">
                  <a:lumMod val="85000"/>
                  <a:lumOff val="15000"/>
                </a:schemeClr>
              </a:solidFill>
            </a:endParaRPr>
          </a:p>
        </p:txBody>
      </p:sp>
      <p:sp>
        <p:nvSpPr>
          <p:cNvPr id="9" name="TextBox 8"/>
          <p:cNvSpPr txBox="1"/>
          <p:nvPr/>
        </p:nvSpPr>
        <p:spPr>
          <a:xfrm>
            <a:off x="1026220" y="2700511"/>
            <a:ext cx="8568952" cy="156966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Количество </a:t>
            </a:r>
            <a:r>
              <a:rPr lang="ru-RU" sz="1600" dirty="0">
                <a:solidFill>
                  <a:schemeClr val="tx1">
                    <a:lumMod val="85000"/>
                    <a:lumOff val="15000"/>
                  </a:schemeClr>
                </a:solidFill>
              </a:rPr>
              <a:t>оснований для применения налоговых </a:t>
            </a:r>
            <a:r>
              <a:rPr lang="ru-RU" sz="1600" dirty="0" smtClean="0">
                <a:solidFill>
                  <a:schemeClr val="tx1">
                    <a:lumMod val="85000"/>
                    <a:lumOff val="15000"/>
                  </a:schemeClr>
                </a:solidFill>
              </a:rPr>
              <a:t>льгот в </a:t>
            </a:r>
            <a:r>
              <a:rPr lang="ru-RU" sz="1600" dirty="0">
                <a:solidFill>
                  <a:schemeClr val="tx1">
                    <a:lumMod val="85000"/>
                    <a:lumOff val="15000"/>
                  </a:schemeClr>
                </a:solidFill>
              </a:rPr>
              <a:t>условиях одного законодательного документа (например НК РФ) </a:t>
            </a:r>
            <a:r>
              <a:rPr lang="ru-RU" sz="1600" dirty="0" smtClean="0">
                <a:solidFill>
                  <a:schemeClr val="tx1">
                    <a:lumMod val="85000"/>
                    <a:lumOff val="15000"/>
                  </a:schemeClr>
                </a:solidFill>
              </a:rPr>
              <a:t>не суммируются. Если льготы предусмотрены несколькими законодательными документами (например: НК РФ и Закон РБ «О транспортном налоге» или Решения местных органов власти по земельному налогу, налогу на имущество), то льготы на разные объекты могут применяться по разным законодательным документам, если иное не предусмотрено законодательными документами.</a:t>
            </a:r>
            <a:endParaRPr lang="ru-RU" sz="1600" dirty="0">
              <a:solidFill>
                <a:schemeClr val="tx1">
                  <a:lumMod val="85000"/>
                  <a:lumOff val="15000"/>
                </a:schemeClr>
              </a:solidFill>
            </a:endParaRPr>
          </a:p>
        </p:txBody>
      </p:sp>
    </p:spTree>
    <p:extLst>
      <p:ext uri="{BB962C8B-B14F-4D97-AF65-F5344CB8AC3E}">
        <p14:creationId xmlns:p14="http://schemas.microsoft.com/office/powerpoint/2010/main" val="4237519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4212" y="396255"/>
            <a:ext cx="9204518" cy="648072"/>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Пенсионер, </a:t>
            </a:r>
            <a:r>
              <a:rPr lang="ru-RU" sz="3200" b="1" dirty="0" err="1" smtClean="0">
                <a:solidFill>
                  <a:schemeClr val="accent1">
                    <a:lumMod val="50000"/>
                  </a:schemeClr>
                </a:solidFill>
                <a:latin typeface="Times New Roman" pitchFamily="18" charset="0"/>
                <a:cs typeface="Times New Roman" pitchFamily="18" charset="0"/>
              </a:rPr>
              <a:t>предпенсионер</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3</a:t>
            </a:fld>
            <a:endParaRPr lang="ru-RU" dirty="0">
              <a:solidFill>
                <a:prstClr val="black">
                  <a:tint val="75000"/>
                </a:prstClr>
              </a:solidFill>
            </a:endParaRPr>
          </a:p>
        </p:txBody>
      </p:sp>
      <p:sp>
        <p:nvSpPr>
          <p:cNvPr id="6" name="TextBox 5"/>
          <p:cNvSpPr txBox="1"/>
          <p:nvPr/>
        </p:nvSpPr>
        <p:spPr>
          <a:xfrm>
            <a:off x="3747815" y="1020226"/>
            <a:ext cx="2448272" cy="40011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b="1" dirty="0" smtClean="0">
                <a:solidFill>
                  <a:schemeClr val="tx1">
                    <a:lumMod val="85000"/>
                    <a:lumOff val="15000"/>
                  </a:schemeClr>
                </a:solidFill>
              </a:rPr>
              <a:t>Налог на имущес</a:t>
            </a:r>
            <a:r>
              <a:rPr lang="ru-RU" sz="2000" dirty="0" smtClean="0">
                <a:solidFill>
                  <a:schemeClr val="tx1">
                    <a:lumMod val="85000"/>
                    <a:lumOff val="15000"/>
                  </a:schemeClr>
                </a:solidFill>
              </a:rPr>
              <a:t>тво</a:t>
            </a:r>
            <a:endParaRPr lang="ru-RU" sz="2000" dirty="0">
              <a:solidFill>
                <a:schemeClr val="tx1">
                  <a:lumMod val="85000"/>
                  <a:lumOff val="15000"/>
                </a:schemeClr>
              </a:solidFill>
            </a:endParaRPr>
          </a:p>
        </p:txBody>
      </p:sp>
      <p:sp>
        <p:nvSpPr>
          <p:cNvPr id="7" name="TextBox 6"/>
          <p:cNvSpPr txBox="1"/>
          <p:nvPr/>
        </p:nvSpPr>
        <p:spPr>
          <a:xfrm>
            <a:off x="877219" y="1420336"/>
            <a:ext cx="7739384"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Полностью освобождаются </a:t>
            </a:r>
            <a:r>
              <a:rPr lang="ru-RU" sz="1600" dirty="0">
                <a:solidFill>
                  <a:schemeClr val="tx1">
                    <a:lumMod val="85000"/>
                    <a:lumOff val="15000"/>
                  </a:schemeClr>
                </a:solidFill>
              </a:rPr>
              <a:t>от уплаты налога на один </a:t>
            </a:r>
            <a:r>
              <a:rPr lang="ru-RU" sz="1600" dirty="0" smtClean="0">
                <a:solidFill>
                  <a:schemeClr val="tx1">
                    <a:lumMod val="85000"/>
                    <a:lumOff val="15000"/>
                  </a:schemeClr>
                </a:solidFill>
              </a:rPr>
              <a:t>-- объект </a:t>
            </a:r>
            <a:r>
              <a:rPr lang="ru-RU" sz="1600" dirty="0">
                <a:solidFill>
                  <a:schemeClr val="tx1">
                    <a:lumMod val="85000"/>
                    <a:lumOff val="15000"/>
                  </a:schemeClr>
                </a:solidFill>
              </a:rPr>
              <a:t>каждого вида: </a:t>
            </a:r>
          </a:p>
          <a:p>
            <a:pPr marL="285750" indent="-285750">
              <a:buFont typeface="Arial" pitchFamily="34" charset="0"/>
              <a:buChar char="•"/>
            </a:pPr>
            <a:r>
              <a:rPr lang="ru-RU" sz="1600" dirty="0" smtClean="0">
                <a:solidFill>
                  <a:schemeClr val="tx1">
                    <a:lumMod val="85000"/>
                    <a:lumOff val="15000"/>
                  </a:schemeClr>
                </a:solidFill>
              </a:rPr>
              <a:t>квартира или комната; </a:t>
            </a:r>
            <a:endParaRPr lang="ru-RU" sz="1600" dirty="0">
              <a:solidFill>
                <a:schemeClr val="tx1">
                  <a:lumMod val="85000"/>
                  <a:lumOff val="15000"/>
                </a:schemeClr>
              </a:solidFill>
            </a:endParaRPr>
          </a:p>
          <a:p>
            <a:pPr marL="285750" indent="-285750">
              <a:buFont typeface="Arial" pitchFamily="34" charset="0"/>
              <a:buChar char="•"/>
            </a:pPr>
            <a:r>
              <a:rPr lang="ru-RU" sz="1600" dirty="0">
                <a:solidFill>
                  <a:schemeClr val="tx1">
                    <a:lumMod val="85000"/>
                    <a:lumOff val="15000"/>
                  </a:schemeClr>
                </a:solidFill>
              </a:rPr>
              <a:t>жилой дом; </a:t>
            </a:r>
          </a:p>
          <a:p>
            <a:pPr marL="285750" indent="-285750">
              <a:buFont typeface="Arial" pitchFamily="34" charset="0"/>
              <a:buChar char="•"/>
            </a:pPr>
            <a:r>
              <a:rPr lang="ru-RU" sz="1600" dirty="0">
                <a:solidFill>
                  <a:schemeClr val="tx1">
                    <a:lumMod val="85000"/>
                    <a:lumOff val="15000"/>
                  </a:schemeClr>
                </a:solidFill>
              </a:rPr>
              <a:t>гараж или </a:t>
            </a:r>
            <a:r>
              <a:rPr lang="ru-RU" sz="1600" dirty="0" err="1">
                <a:solidFill>
                  <a:schemeClr val="tx1">
                    <a:lumMod val="85000"/>
                    <a:lumOff val="15000"/>
                  </a:schemeClr>
                </a:solidFill>
              </a:rPr>
              <a:t>машиноместо</a:t>
            </a:r>
            <a:r>
              <a:rPr lang="ru-RU" sz="1600" dirty="0">
                <a:solidFill>
                  <a:schemeClr val="tx1">
                    <a:lumMod val="85000"/>
                    <a:lumOff val="15000"/>
                  </a:schemeClr>
                </a:solidFill>
              </a:rPr>
              <a:t>;</a:t>
            </a:r>
          </a:p>
          <a:p>
            <a:r>
              <a:rPr lang="ru-RU" sz="1600" i="1" dirty="0" smtClean="0">
                <a:solidFill>
                  <a:schemeClr val="tx1">
                    <a:lumMod val="85000"/>
                    <a:lumOff val="15000"/>
                  </a:schemeClr>
                </a:solidFill>
              </a:rPr>
              <a:t>Имущество </a:t>
            </a:r>
            <a:r>
              <a:rPr lang="ru-RU" sz="1600" i="1" dirty="0">
                <a:solidFill>
                  <a:schemeClr val="tx1">
                    <a:lumMod val="85000"/>
                    <a:lumOff val="15000"/>
                  </a:schemeClr>
                </a:solidFill>
              </a:rPr>
              <a:t>не должно использоваться в предпринимательской деятельности</a:t>
            </a:r>
          </a:p>
        </p:txBody>
      </p:sp>
      <p:sp>
        <p:nvSpPr>
          <p:cNvPr id="8" name="TextBox 7"/>
          <p:cNvSpPr txBox="1"/>
          <p:nvPr/>
        </p:nvSpPr>
        <p:spPr>
          <a:xfrm>
            <a:off x="3752712" y="3564607"/>
            <a:ext cx="2448272" cy="40011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b="1" dirty="0" smtClean="0">
                <a:solidFill>
                  <a:schemeClr val="tx1">
                    <a:lumMod val="85000"/>
                    <a:lumOff val="15000"/>
                  </a:schemeClr>
                </a:solidFill>
              </a:rPr>
              <a:t>Земельный налог</a:t>
            </a:r>
            <a:endParaRPr lang="ru-RU" sz="2000" b="1" dirty="0">
              <a:solidFill>
                <a:schemeClr val="tx1">
                  <a:lumMod val="85000"/>
                  <a:lumOff val="15000"/>
                </a:schemeClr>
              </a:solidFill>
            </a:endParaRPr>
          </a:p>
        </p:txBody>
      </p:sp>
      <p:sp>
        <p:nvSpPr>
          <p:cNvPr id="9" name="TextBox 8"/>
          <p:cNvSpPr txBox="1"/>
          <p:nvPr/>
        </p:nvSpPr>
        <p:spPr>
          <a:xfrm>
            <a:off x="894954" y="3964717"/>
            <a:ext cx="8171431" cy="83099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Не платится </a:t>
            </a:r>
            <a:r>
              <a:rPr lang="ru-RU" sz="1600" dirty="0">
                <a:solidFill>
                  <a:schemeClr val="tx1">
                    <a:lumMod val="85000"/>
                    <a:lumOff val="15000"/>
                  </a:schemeClr>
                </a:solidFill>
              </a:rPr>
              <a:t>налог за 6 соток в отношении одного земельного </a:t>
            </a:r>
            <a:r>
              <a:rPr lang="ru-RU" sz="1600" dirty="0" smtClean="0">
                <a:solidFill>
                  <a:schemeClr val="tx1">
                    <a:lumMod val="85000"/>
                    <a:lumOff val="15000"/>
                  </a:schemeClr>
                </a:solidFill>
              </a:rPr>
              <a:t>участка </a:t>
            </a:r>
          </a:p>
          <a:p>
            <a:r>
              <a:rPr lang="ru-RU" sz="1600" dirty="0">
                <a:solidFill>
                  <a:schemeClr val="tx1">
                    <a:lumMod val="85000"/>
                    <a:lumOff val="15000"/>
                  </a:schemeClr>
                </a:solidFill>
              </a:rPr>
              <a:t>(</a:t>
            </a:r>
            <a:r>
              <a:rPr lang="ru-RU" sz="1600" dirty="0" smtClean="0">
                <a:solidFill>
                  <a:schemeClr val="tx1">
                    <a:lumMod val="85000"/>
                    <a:lumOff val="15000"/>
                  </a:schemeClr>
                </a:solidFill>
              </a:rPr>
              <a:t>Кадастровая </a:t>
            </a:r>
            <a:r>
              <a:rPr lang="ru-RU" sz="1600" dirty="0">
                <a:solidFill>
                  <a:schemeClr val="tx1">
                    <a:lumMod val="85000"/>
                    <a:lumOff val="15000"/>
                  </a:schemeClr>
                </a:solidFill>
              </a:rPr>
              <a:t>стоимость одного земельного участка уменьшается на величину кадастровой стоимости 600 квадратных метров площади земельного </a:t>
            </a:r>
            <a:r>
              <a:rPr lang="ru-RU" sz="1600" dirty="0" smtClean="0">
                <a:solidFill>
                  <a:schemeClr val="tx1">
                    <a:lumMod val="85000"/>
                    <a:lumOff val="15000"/>
                  </a:schemeClr>
                </a:solidFill>
              </a:rPr>
              <a:t>участка) </a:t>
            </a:r>
            <a:endParaRPr lang="ru-RU" sz="1600" dirty="0">
              <a:solidFill>
                <a:schemeClr val="tx1">
                  <a:lumMod val="85000"/>
                  <a:lumOff val="15000"/>
                </a:schemeClr>
              </a:solidFill>
            </a:endParaRPr>
          </a:p>
        </p:txBody>
      </p:sp>
      <p:sp>
        <p:nvSpPr>
          <p:cNvPr id="10" name="TextBox 9"/>
          <p:cNvSpPr txBox="1"/>
          <p:nvPr/>
        </p:nvSpPr>
        <p:spPr>
          <a:xfrm>
            <a:off x="872084" y="2743775"/>
            <a:ext cx="7739384"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предусмотрена пп.10 и пп.10.1 п.1 ст.407 НК РФ</a:t>
            </a:r>
            <a:endParaRPr lang="ru-RU" sz="1400" dirty="0">
              <a:solidFill>
                <a:schemeClr val="tx1">
                  <a:lumMod val="85000"/>
                  <a:lumOff val="15000"/>
                </a:schemeClr>
              </a:solidFill>
            </a:endParaRPr>
          </a:p>
        </p:txBody>
      </p:sp>
      <p:sp>
        <p:nvSpPr>
          <p:cNvPr id="11" name="TextBox 10"/>
          <p:cNvSpPr txBox="1"/>
          <p:nvPr/>
        </p:nvSpPr>
        <p:spPr>
          <a:xfrm>
            <a:off x="895128" y="4795714"/>
            <a:ext cx="8153647"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предусмотрена п.5 ст.391 НК РФ</a:t>
            </a:r>
            <a:endParaRPr lang="ru-RU" sz="1400" dirty="0">
              <a:solidFill>
                <a:schemeClr val="tx1">
                  <a:lumMod val="85000"/>
                  <a:lumOff val="15000"/>
                </a:schemeClr>
              </a:solidFill>
            </a:endParaRPr>
          </a:p>
        </p:txBody>
      </p:sp>
      <p:sp>
        <p:nvSpPr>
          <p:cNvPr id="13" name="TextBox 12"/>
          <p:cNvSpPr txBox="1"/>
          <p:nvPr/>
        </p:nvSpPr>
        <p:spPr>
          <a:xfrm>
            <a:off x="900025" y="6509245"/>
            <a:ext cx="8208912"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Подтверждающие </a:t>
            </a:r>
            <a:r>
              <a:rPr lang="ru-RU" sz="1600" b="1" dirty="0">
                <a:solidFill>
                  <a:schemeClr val="tx1">
                    <a:lumMod val="85000"/>
                    <a:lumOff val="15000"/>
                  </a:schemeClr>
                </a:solidFill>
              </a:rPr>
              <a:t>документы</a:t>
            </a:r>
            <a:r>
              <a:rPr lang="ru-RU" sz="1600" dirty="0" smtClean="0">
                <a:solidFill>
                  <a:schemeClr val="tx1">
                    <a:lumMod val="85000"/>
                    <a:lumOff val="15000"/>
                  </a:schemeClr>
                </a:solidFill>
              </a:rPr>
              <a:t>: справка </a:t>
            </a:r>
            <a:r>
              <a:rPr lang="ru-RU" sz="1600" dirty="0">
                <a:solidFill>
                  <a:schemeClr val="tx1">
                    <a:lumMod val="85000"/>
                    <a:lumOff val="15000"/>
                  </a:schemeClr>
                </a:solidFill>
              </a:rPr>
              <a:t>с </a:t>
            </a:r>
            <a:r>
              <a:rPr lang="ru-RU" sz="1600" dirty="0" smtClean="0">
                <a:solidFill>
                  <a:schemeClr val="tx1">
                    <a:lumMod val="85000"/>
                    <a:lumOff val="15000"/>
                  </a:schemeClr>
                </a:solidFill>
              </a:rPr>
              <a:t>ПФР </a:t>
            </a:r>
            <a:r>
              <a:rPr lang="ru-RU" sz="1600" dirty="0">
                <a:solidFill>
                  <a:schemeClr val="tx1">
                    <a:lumMod val="85000"/>
                    <a:lumOff val="15000"/>
                  </a:schemeClr>
                </a:solidFill>
              </a:rPr>
              <a:t>(в </a:t>
            </a:r>
            <a:r>
              <a:rPr lang="ru-RU" sz="1600" dirty="0" smtClean="0">
                <a:solidFill>
                  <a:schemeClr val="tx1">
                    <a:lumMod val="85000"/>
                    <a:lumOff val="15000"/>
                  </a:schemeClr>
                </a:solidFill>
              </a:rPr>
              <a:t>новых удостоверениях </a:t>
            </a:r>
            <a:r>
              <a:rPr lang="ru-RU" sz="1600" dirty="0">
                <a:solidFill>
                  <a:schemeClr val="tx1">
                    <a:lumMod val="85000"/>
                    <a:lumOff val="15000"/>
                  </a:schemeClr>
                </a:solidFill>
              </a:rPr>
              <a:t>отсутствуют даты</a:t>
            </a:r>
            <a:r>
              <a:rPr lang="ru-RU" sz="1600" dirty="0" smtClean="0">
                <a:solidFill>
                  <a:schemeClr val="tx1">
                    <a:lumMod val="85000"/>
                    <a:lumOff val="15000"/>
                  </a:schemeClr>
                </a:solidFill>
              </a:rPr>
              <a:t>) или пенсионное удостоверение старого образца, с датой назначения пенсии</a:t>
            </a:r>
            <a:endParaRPr lang="ru-RU" sz="1600" dirty="0">
              <a:solidFill>
                <a:schemeClr val="tx1">
                  <a:lumMod val="85000"/>
                  <a:lumOff val="15000"/>
                </a:schemeClr>
              </a:solidFill>
            </a:endParaRPr>
          </a:p>
        </p:txBody>
      </p:sp>
      <p:sp>
        <p:nvSpPr>
          <p:cNvPr id="12" name="TextBox 11"/>
          <p:cNvSpPr txBox="1"/>
          <p:nvPr/>
        </p:nvSpPr>
        <p:spPr>
          <a:xfrm>
            <a:off x="3685456" y="5508823"/>
            <a:ext cx="2448272" cy="40011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b="1" dirty="0" smtClean="0">
                <a:solidFill>
                  <a:schemeClr val="tx1">
                    <a:lumMod val="85000"/>
                    <a:lumOff val="15000"/>
                  </a:schemeClr>
                </a:solidFill>
              </a:rPr>
              <a:t>Транспортный</a:t>
            </a:r>
            <a:r>
              <a:rPr lang="ru-RU" sz="2000" dirty="0" smtClean="0">
                <a:solidFill>
                  <a:schemeClr val="tx1">
                    <a:lumMod val="85000"/>
                    <a:lumOff val="15000"/>
                  </a:schemeClr>
                </a:solidFill>
              </a:rPr>
              <a:t> налог</a:t>
            </a:r>
            <a:endParaRPr lang="ru-RU" sz="2000" dirty="0">
              <a:solidFill>
                <a:schemeClr val="tx1">
                  <a:lumMod val="85000"/>
                  <a:lumOff val="15000"/>
                </a:schemeClr>
              </a:solidFill>
            </a:endParaRPr>
          </a:p>
        </p:txBody>
      </p:sp>
      <p:sp>
        <p:nvSpPr>
          <p:cNvPr id="14" name="TextBox 13"/>
          <p:cNvSpPr txBox="1"/>
          <p:nvPr/>
        </p:nvSpPr>
        <p:spPr>
          <a:xfrm>
            <a:off x="900025" y="5908933"/>
            <a:ext cx="8153647"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НЕ предусмотрена НК РФ</a:t>
            </a:r>
            <a:endParaRPr lang="ru-RU" sz="1400" dirty="0">
              <a:solidFill>
                <a:schemeClr val="tx1">
                  <a:lumMod val="85000"/>
                  <a:lumOff val="15000"/>
                </a:schemeClr>
              </a:solidFill>
            </a:endParaRPr>
          </a:p>
        </p:txBody>
      </p:sp>
      <p:sp>
        <p:nvSpPr>
          <p:cNvPr id="15" name="TextBox 14"/>
          <p:cNvSpPr txBox="1"/>
          <p:nvPr/>
        </p:nvSpPr>
        <p:spPr>
          <a:xfrm>
            <a:off x="872084" y="3050063"/>
            <a:ext cx="8075016"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на объекты незавершенного строительства не предусмотрена НК РФ</a:t>
            </a:r>
            <a:endParaRPr lang="ru-RU" sz="1400" dirty="0">
              <a:solidFill>
                <a:schemeClr val="tx1">
                  <a:lumMod val="85000"/>
                  <a:lumOff val="15000"/>
                </a:schemeClr>
              </a:solidFill>
            </a:endParaRPr>
          </a:p>
        </p:txBody>
      </p:sp>
    </p:spTree>
    <p:extLst>
      <p:ext uri="{BB962C8B-B14F-4D97-AF65-F5344CB8AC3E}">
        <p14:creationId xmlns:p14="http://schemas.microsoft.com/office/powerpoint/2010/main" val="4601106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2204" y="468263"/>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Ветеран </a:t>
            </a:r>
            <a:r>
              <a:rPr lang="ru-RU" sz="3200" b="1" dirty="0">
                <a:solidFill>
                  <a:schemeClr val="accent1">
                    <a:lumMod val="50000"/>
                  </a:schemeClr>
                </a:solidFill>
                <a:latin typeface="Times New Roman" pitchFamily="18" charset="0"/>
                <a:cs typeface="Times New Roman" pitchFamily="18" charset="0"/>
              </a:rPr>
              <a:t>труда</a:t>
            </a: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4</a:t>
            </a:fld>
            <a:endParaRPr lang="ru-RU" dirty="0">
              <a:solidFill>
                <a:prstClr val="black">
                  <a:tint val="75000"/>
                </a:prstClr>
              </a:solidFill>
            </a:endParaRPr>
          </a:p>
        </p:txBody>
      </p:sp>
      <p:sp>
        <p:nvSpPr>
          <p:cNvPr id="6" name="TextBox 5"/>
          <p:cNvSpPr txBox="1"/>
          <p:nvPr/>
        </p:nvSpPr>
        <p:spPr>
          <a:xfrm>
            <a:off x="3762524" y="1508313"/>
            <a:ext cx="3365053" cy="40011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b="1" dirty="0" smtClean="0">
                <a:solidFill>
                  <a:schemeClr val="tx1">
                    <a:lumMod val="85000"/>
                    <a:lumOff val="15000"/>
                  </a:schemeClr>
                </a:solidFill>
              </a:rPr>
              <a:t>Транспортный налог</a:t>
            </a:r>
            <a:endParaRPr lang="ru-RU" sz="2000" b="1" dirty="0">
              <a:solidFill>
                <a:schemeClr val="tx1">
                  <a:lumMod val="85000"/>
                  <a:lumOff val="15000"/>
                </a:schemeClr>
              </a:solidFill>
            </a:endParaRPr>
          </a:p>
        </p:txBody>
      </p:sp>
      <p:sp>
        <p:nvSpPr>
          <p:cNvPr id="7" name="TextBox 6"/>
          <p:cNvSpPr txBox="1"/>
          <p:nvPr/>
        </p:nvSpPr>
        <p:spPr>
          <a:xfrm>
            <a:off x="881584" y="1908423"/>
            <a:ext cx="9433668" cy="206210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Льгота предоставляется за </a:t>
            </a:r>
            <a:r>
              <a:rPr lang="ru-RU" sz="1600" dirty="0">
                <a:solidFill>
                  <a:schemeClr val="tx1">
                    <a:lumMod val="85000"/>
                    <a:lumOff val="15000"/>
                  </a:schemeClr>
                </a:solidFill>
              </a:rPr>
              <a:t>одно транспортное средство каждого </a:t>
            </a:r>
            <a:r>
              <a:rPr lang="ru-RU" sz="1600" dirty="0" smtClean="0">
                <a:solidFill>
                  <a:schemeClr val="tx1">
                    <a:lumMod val="85000"/>
                    <a:lumOff val="15000"/>
                  </a:schemeClr>
                </a:solidFill>
              </a:rPr>
              <a:t>типа:</a:t>
            </a:r>
            <a:endParaRPr lang="ru-RU" sz="1600" dirty="0">
              <a:solidFill>
                <a:schemeClr val="tx1">
                  <a:lumMod val="85000"/>
                  <a:lumOff val="15000"/>
                </a:schemeClr>
              </a:solidFill>
            </a:endParaRPr>
          </a:p>
          <a:p>
            <a:pPr marL="285750" indent="-285750">
              <a:buFontTx/>
              <a:buChar char="-"/>
            </a:pPr>
            <a:r>
              <a:rPr lang="ru-RU" sz="1600" dirty="0" smtClean="0">
                <a:solidFill>
                  <a:schemeClr val="tx1">
                    <a:lumMod val="85000"/>
                    <a:lumOff val="15000"/>
                  </a:schemeClr>
                </a:solidFill>
              </a:rPr>
              <a:t>мотоциклы, мотороллеры;</a:t>
            </a:r>
          </a:p>
          <a:p>
            <a:pPr marL="285750" indent="-285750">
              <a:buFontTx/>
              <a:buChar char="-"/>
            </a:pPr>
            <a:r>
              <a:rPr lang="ru-RU" sz="1600" dirty="0" smtClean="0">
                <a:solidFill>
                  <a:schemeClr val="tx1">
                    <a:lumMod val="85000"/>
                    <a:lumOff val="15000"/>
                  </a:schemeClr>
                </a:solidFill>
              </a:rPr>
              <a:t>легковые автомобили с </a:t>
            </a:r>
            <a:r>
              <a:rPr lang="ru-RU" sz="1600" dirty="0">
                <a:solidFill>
                  <a:schemeClr val="tx1">
                    <a:lumMod val="85000"/>
                    <a:lumOff val="15000"/>
                  </a:schemeClr>
                </a:solidFill>
              </a:rPr>
              <a:t>мощностью двигателя до 150 </a:t>
            </a:r>
            <a:r>
              <a:rPr lang="ru-RU" sz="1600" dirty="0" smtClean="0">
                <a:solidFill>
                  <a:schemeClr val="tx1">
                    <a:lumMod val="85000"/>
                    <a:lumOff val="15000"/>
                  </a:schemeClr>
                </a:solidFill>
              </a:rPr>
              <a:t>л/с включительно;</a:t>
            </a:r>
          </a:p>
          <a:p>
            <a:pPr marL="285750" indent="-285750">
              <a:buFontTx/>
              <a:buChar char="-"/>
            </a:pPr>
            <a:r>
              <a:rPr lang="ru-RU" sz="1600" dirty="0" smtClean="0">
                <a:solidFill>
                  <a:schemeClr val="tx1">
                    <a:lumMod val="85000"/>
                    <a:lumOff val="15000"/>
                  </a:schemeClr>
                </a:solidFill>
              </a:rPr>
              <a:t>грузовые автомобили с </a:t>
            </a:r>
            <a:r>
              <a:rPr lang="ru-RU" sz="1600" dirty="0">
                <a:solidFill>
                  <a:schemeClr val="tx1">
                    <a:lumMod val="85000"/>
                    <a:lumOff val="15000"/>
                  </a:schemeClr>
                </a:solidFill>
              </a:rPr>
              <a:t>мощностью двигателя до 250 </a:t>
            </a:r>
            <a:r>
              <a:rPr lang="ru-RU" sz="1600" dirty="0" smtClean="0">
                <a:solidFill>
                  <a:schemeClr val="tx1">
                    <a:lumMod val="85000"/>
                    <a:lumOff val="15000"/>
                  </a:schemeClr>
                </a:solidFill>
              </a:rPr>
              <a:t>л/с включительно, </a:t>
            </a:r>
            <a:r>
              <a:rPr lang="ru-RU" sz="1600" dirty="0">
                <a:solidFill>
                  <a:schemeClr val="tx1">
                    <a:lumMod val="85000"/>
                    <a:lumOff val="15000"/>
                  </a:schemeClr>
                </a:solidFill>
              </a:rPr>
              <a:t>с даты выпуска которых прошло более 10 </a:t>
            </a:r>
            <a:r>
              <a:rPr lang="ru-RU" sz="1600" dirty="0" smtClean="0">
                <a:solidFill>
                  <a:schemeClr val="tx1">
                    <a:lumMod val="85000"/>
                    <a:lumOff val="15000"/>
                  </a:schemeClr>
                </a:solidFill>
              </a:rPr>
              <a:t>лет;</a:t>
            </a:r>
          </a:p>
          <a:p>
            <a:pPr marL="285750" indent="-285750">
              <a:buFontTx/>
              <a:buChar char="-"/>
            </a:pPr>
            <a:r>
              <a:rPr lang="ru-RU" sz="1600" dirty="0" smtClean="0">
                <a:solidFill>
                  <a:schemeClr val="tx1">
                    <a:lumMod val="85000"/>
                    <a:lumOff val="15000"/>
                  </a:schemeClr>
                </a:solidFill>
              </a:rPr>
              <a:t>Другие самоходные транспортные средства, машины </a:t>
            </a:r>
            <a:r>
              <a:rPr lang="ru-RU" sz="1600" dirty="0">
                <a:solidFill>
                  <a:schemeClr val="tx1">
                    <a:lumMod val="85000"/>
                    <a:lumOff val="15000"/>
                  </a:schemeClr>
                </a:solidFill>
              </a:rPr>
              <a:t>и </a:t>
            </a:r>
            <a:r>
              <a:rPr lang="ru-RU" sz="1600" dirty="0" smtClean="0">
                <a:solidFill>
                  <a:schemeClr val="tx1">
                    <a:lumMod val="85000"/>
                    <a:lumOff val="15000"/>
                  </a:schemeClr>
                </a:solidFill>
              </a:rPr>
              <a:t>механизмы </a:t>
            </a:r>
            <a:r>
              <a:rPr lang="ru-RU" sz="1600" dirty="0">
                <a:solidFill>
                  <a:schemeClr val="tx1">
                    <a:lumMod val="85000"/>
                    <a:lumOff val="15000"/>
                  </a:schemeClr>
                </a:solidFill>
              </a:rPr>
              <a:t>на пневматическом и гусеничном ходу (</a:t>
            </a:r>
            <a:r>
              <a:rPr lang="ru-RU" sz="1600" dirty="0" smtClean="0">
                <a:solidFill>
                  <a:schemeClr val="tx1">
                    <a:lumMod val="85000"/>
                    <a:lumOff val="15000"/>
                  </a:schemeClr>
                </a:solidFill>
              </a:rPr>
              <a:t>зарегистрированные </a:t>
            </a:r>
            <a:r>
              <a:rPr lang="ru-RU" sz="1600" dirty="0">
                <a:solidFill>
                  <a:schemeClr val="tx1">
                    <a:lumMod val="85000"/>
                    <a:lumOff val="15000"/>
                  </a:schemeClr>
                </a:solidFill>
              </a:rPr>
              <a:t>в </a:t>
            </a:r>
            <a:r>
              <a:rPr lang="ru-RU" sz="1600" dirty="0" err="1" smtClean="0">
                <a:solidFill>
                  <a:schemeClr val="tx1">
                    <a:lumMod val="85000"/>
                    <a:lumOff val="15000"/>
                  </a:schemeClr>
                </a:solidFill>
              </a:rPr>
              <a:t>Гостехнадзоре</a:t>
            </a:r>
            <a:r>
              <a:rPr lang="ru-RU" sz="1600" dirty="0" smtClean="0">
                <a:solidFill>
                  <a:schemeClr val="tx1">
                    <a:lumMod val="85000"/>
                    <a:lumOff val="15000"/>
                  </a:schemeClr>
                </a:solidFill>
              </a:rPr>
              <a:t> Республики </a:t>
            </a:r>
            <a:r>
              <a:rPr lang="ru-RU" sz="1600" dirty="0">
                <a:solidFill>
                  <a:schemeClr val="tx1">
                    <a:lumMod val="85000"/>
                    <a:lumOff val="15000"/>
                  </a:schemeClr>
                </a:solidFill>
              </a:rPr>
              <a:t>Башкортостан), с даты выпуска которых прошло более 10 </a:t>
            </a:r>
            <a:r>
              <a:rPr lang="ru-RU" sz="1600" dirty="0" smtClean="0">
                <a:solidFill>
                  <a:schemeClr val="tx1">
                    <a:lumMod val="85000"/>
                    <a:lumOff val="15000"/>
                  </a:schemeClr>
                </a:solidFill>
              </a:rPr>
              <a:t>лет</a:t>
            </a:r>
            <a:endParaRPr lang="ru-RU" sz="1600" dirty="0">
              <a:solidFill>
                <a:schemeClr val="tx1">
                  <a:lumMod val="85000"/>
                  <a:lumOff val="15000"/>
                </a:schemeClr>
              </a:solidFill>
            </a:endParaRPr>
          </a:p>
        </p:txBody>
      </p:sp>
      <p:sp>
        <p:nvSpPr>
          <p:cNvPr id="10" name="TextBox 9"/>
          <p:cNvSpPr txBox="1"/>
          <p:nvPr/>
        </p:nvSpPr>
        <p:spPr>
          <a:xfrm>
            <a:off x="863526" y="3970525"/>
            <a:ext cx="7633468"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Закон РБ «О транспортном налоге» №365-з от 27.11.2002 года</a:t>
            </a:r>
            <a:endParaRPr lang="ru-RU" sz="1400" dirty="0">
              <a:solidFill>
                <a:schemeClr val="tx1">
                  <a:lumMod val="85000"/>
                  <a:lumOff val="15000"/>
                </a:schemeClr>
              </a:solidFill>
            </a:endParaRPr>
          </a:p>
        </p:txBody>
      </p:sp>
      <p:sp>
        <p:nvSpPr>
          <p:cNvPr id="13" name="TextBox 12"/>
          <p:cNvSpPr txBox="1"/>
          <p:nvPr/>
        </p:nvSpPr>
        <p:spPr>
          <a:xfrm>
            <a:off x="879575" y="4420583"/>
            <a:ext cx="7633468"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a:solidFill>
                  <a:schemeClr val="tx1">
                    <a:lumMod val="85000"/>
                    <a:lumOff val="15000"/>
                  </a:schemeClr>
                </a:solidFill>
              </a:rPr>
              <a:t>Подтверждающие документы: удостоверение ветерана труда</a:t>
            </a:r>
          </a:p>
        </p:txBody>
      </p:sp>
      <p:sp>
        <p:nvSpPr>
          <p:cNvPr id="8" name="TextBox 7"/>
          <p:cNvSpPr txBox="1"/>
          <p:nvPr/>
        </p:nvSpPr>
        <p:spPr>
          <a:xfrm>
            <a:off x="3762524" y="5221882"/>
            <a:ext cx="3387004" cy="40011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000" b="1" dirty="0" smtClean="0">
                <a:solidFill>
                  <a:schemeClr val="tx1">
                    <a:lumMod val="85000"/>
                    <a:lumOff val="15000"/>
                  </a:schemeClr>
                </a:solidFill>
              </a:rPr>
              <a:t>Налог на имущество</a:t>
            </a:r>
            <a:endParaRPr lang="ru-RU" sz="2000" b="1" dirty="0">
              <a:solidFill>
                <a:schemeClr val="tx1">
                  <a:lumMod val="85000"/>
                  <a:lumOff val="15000"/>
                </a:schemeClr>
              </a:solidFill>
            </a:endParaRPr>
          </a:p>
        </p:txBody>
      </p:sp>
      <p:sp>
        <p:nvSpPr>
          <p:cNvPr id="9" name="TextBox 8"/>
          <p:cNvSpPr txBox="1"/>
          <p:nvPr/>
        </p:nvSpPr>
        <p:spPr>
          <a:xfrm>
            <a:off x="954212" y="5846533"/>
            <a:ext cx="8568952" cy="132343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Льготы предусмотренные НК РФ и Решениями органов местного самоуправления не предусмотрены.</a:t>
            </a:r>
            <a:r>
              <a:rPr lang="ru-RU" sz="1600" dirty="0"/>
              <a:t> Дополнительную информацию можно получить на официальном сайте ФНС России, сервис «Справочная информация о ставках и льготах по имущественным налогам», либо в налоговом органе по месту нахождения объекта налогообложения. </a:t>
            </a:r>
            <a:endParaRPr lang="ru-RU" sz="1600" dirty="0" smtClean="0">
              <a:solidFill>
                <a:schemeClr val="tx1">
                  <a:lumMod val="85000"/>
                  <a:lumOff val="15000"/>
                </a:schemeClr>
              </a:solidFill>
            </a:endParaRPr>
          </a:p>
          <a:p>
            <a:endParaRPr lang="ru-RU" sz="1600" dirty="0">
              <a:solidFill>
                <a:schemeClr val="tx1">
                  <a:lumMod val="85000"/>
                  <a:lumOff val="15000"/>
                </a:schemeClr>
              </a:solidFill>
            </a:endParaRPr>
          </a:p>
        </p:txBody>
      </p:sp>
    </p:spTree>
    <p:extLst>
      <p:ext uri="{BB962C8B-B14F-4D97-AF65-F5344CB8AC3E}">
        <p14:creationId xmlns:p14="http://schemas.microsoft.com/office/powerpoint/2010/main" val="28133991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28812" y="396255"/>
            <a:ext cx="9023009" cy="590694"/>
          </a:xfrm>
        </p:spPr>
        <p:txBody>
          <a:bodyPr>
            <a:noAutofit/>
          </a:bodyPr>
          <a:lstStyle/>
          <a:p>
            <a:r>
              <a:rPr lang="ru-RU" sz="3200" b="1" dirty="0" smtClean="0">
                <a:solidFill>
                  <a:schemeClr val="accent1">
                    <a:lumMod val="50000"/>
                  </a:schemeClr>
                </a:solidFill>
                <a:latin typeface="Times New Roman" pitchFamily="18" charset="0"/>
                <a:cs typeface="Times New Roman" pitchFamily="18" charset="0"/>
              </a:rPr>
              <a:t>Ветеран труда</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5</a:t>
            </a:fld>
            <a:endParaRPr lang="ru-RU" dirty="0">
              <a:solidFill>
                <a:prstClr val="black">
                  <a:tint val="75000"/>
                </a:prstClr>
              </a:solidFill>
            </a:endParaRPr>
          </a:p>
        </p:txBody>
      </p:sp>
      <p:sp>
        <p:nvSpPr>
          <p:cNvPr id="8" name="TextBox 7"/>
          <p:cNvSpPr txBox="1"/>
          <p:nvPr/>
        </p:nvSpPr>
        <p:spPr>
          <a:xfrm>
            <a:off x="991705" y="1188343"/>
            <a:ext cx="3562907" cy="461665"/>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2400" b="1" dirty="0" smtClean="0">
                <a:solidFill>
                  <a:schemeClr val="accent1">
                    <a:lumMod val="50000"/>
                  </a:schemeClr>
                </a:solidFill>
              </a:rPr>
              <a:t>Земельный налог</a:t>
            </a:r>
            <a:endParaRPr lang="ru-RU" sz="2400" b="1" dirty="0">
              <a:solidFill>
                <a:schemeClr val="accent1">
                  <a:lumMod val="50000"/>
                </a:schemeClr>
              </a:solidFill>
            </a:endParaRPr>
          </a:p>
        </p:txBody>
      </p:sp>
      <p:sp>
        <p:nvSpPr>
          <p:cNvPr id="11" name="TextBox 10"/>
          <p:cNvSpPr txBox="1"/>
          <p:nvPr/>
        </p:nvSpPr>
        <p:spPr>
          <a:xfrm>
            <a:off x="5346700" y="1166931"/>
            <a:ext cx="367240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предусмотрена Решениями советов местного самоуправления</a:t>
            </a:r>
            <a:endParaRPr lang="ru-RU" sz="1400" dirty="0">
              <a:solidFill>
                <a:schemeClr val="tx1">
                  <a:lumMod val="85000"/>
                  <a:lumOff val="15000"/>
                </a:schemeClr>
              </a:solidFill>
            </a:endParaRPr>
          </a:p>
        </p:txBody>
      </p:sp>
      <p:sp>
        <p:nvSpPr>
          <p:cNvPr id="13" name="TextBox 12"/>
          <p:cNvSpPr txBox="1"/>
          <p:nvPr/>
        </p:nvSpPr>
        <p:spPr>
          <a:xfrm>
            <a:off x="954212" y="6913442"/>
            <a:ext cx="7200800"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a:solidFill>
                  <a:schemeClr val="tx1">
                    <a:lumMod val="85000"/>
                    <a:lumOff val="15000"/>
                  </a:schemeClr>
                </a:solidFill>
              </a:rPr>
              <a:t>Подтверждающие документы: удостоверение ветерана труда</a:t>
            </a:r>
          </a:p>
        </p:txBody>
      </p:sp>
      <p:sp>
        <p:nvSpPr>
          <p:cNvPr id="12" name="TextBox 11"/>
          <p:cNvSpPr txBox="1"/>
          <p:nvPr/>
        </p:nvSpPr>
        <p:spPr>
          <a:xfrm>
            <a:off x="954212" y="4090149"/>
            <a:ext cx="2655912"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a:solidFill>
                  <a:schemeClr val="tx1">
                    <a:lumMod val="85000"/>
                    <a:lumOff val="15000"/>
                  </a:schemeClr>
                </a:solidFill>
              </a:rPr>
              <a:t> </a:t>
            </a:r>
            <a:r>
              <a:rPr lang="ru-RU" sz="1600" b="1" dirty="0" smtClean="0">
                <a:solidFill>
                  <a:schemeClr val="tx1">
                    <a:lumMod val="85000"/>
                    <a:lumOff val="15000"/>
                  </a:schemeClr>
                </a:solidFill>
              </a:rPr>
              <a:t>          Учалинский район</a:t>
            </a:r>
            <a:endParaRPr lang="ru-RU" sz="1600" b="1" dirty="0">
              <a:solidFill>
                <a:schemeClr val="tx1">
                  <a:lumMod val="85000"/>
                  <a:lumOff val="15000"/>
                </a:schemeClr>
              </a:solidFill>
            </a:endParaRPr>
          </a:p>
        </p:txBody>
      </p:sp>
      <p:sp>
        <p:nvSpPr>
          <p:cNvPr id="14" name="TextBox 13"/>
          <p:cNvSpPr txBox="1"/>
          <p:nvPr/>
        </p:nvSpPr>
        <p:spPr>
          <a:xfrm>
            <a:off x="976486" y="2052439"/>
            <a:ext cx="9266757"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Решение </a:t>
            </a:r>
            <a:r>
              <a:rPr lang="ru-RU" sz="1400" dirty="0">
                <a:solidFill>
                  <a:schemeClr val="tx1">
                    <a:lumMod val="85000"/>
                    <a:lumOff val="15000"/>
                  </a:schemeClr>
                </a:solidFill>
              </a:rPr>
              <a:t>Совета городского округа город Уфа Республики Башкортостан "О земельном налоге" № 2/6 от 17.11.2005 (ред. от  03.07.2020)</a:t>
            </a:r>
          </a:p>
          <a:p>
            <a:r>
              <a:rPr lang="ru-RU" sz="1400" dirty="0" smtClean="0">
                <a:solidFill>
                  <a:schemeClr val="tx1">
                    <a:lumMod val="85000"/>
                    <a:lumOff val="15000"/>
                  </a:schemeClr>
                </a:solidFill>
              </a:rPr>
              <a:t>Не </a:t>
            </a:r>
            <a:r>
              <a:rPr lang="ru-RU" sz="1400" dirty="0">
                <a:solidFill>
                  <a:schemeClr val="tx1">
                    <a:lumMod val="85000"/>
                    <a:lumOff val="15000"/>
                  </a:schemeClr>
                </a:solidFill>
              </a:rPr>
              <a:t>платится налог за 6 соток в отношении одного земельного </a:t>
            </a:r>
            <a:r>
              <a:rPr lang="ru-RU" sz="1400" dirty="0" smtClean="0">
                <a:solidFill>
                  <a:schemeClr val="tx1">
                    <a:lumMod val="85000"/>
                    <a:lumOff val="15000"/>
                  </a:schemeClr>
                </a:solidFill>
              </a:rPr>
              <a:t>участка, </a:t>
            </a:r>
            <a:r>
              <a:rPr lang="ru-RU" sz="1400" dirty="0">
                <a:solidFill>
                  <a:schemeClr val="tx1">
                    <a:lumMod val="85000"/>
                    <a:lumOff val="15000"/>
                  </a:schemeClr>
                </a:solidFill>
              </a:rPr>
              <a:t>не используемого в предпринимательской </a:t>
            </a:r>
            <a:r>
              <a:rPr lang="ru-RU" sz="1400" dirty="0" smtClean="0">
                <a:solidFill>
                  <a:schemeClr val="tx1">
                    <a:lumMod val="85000"/>
                    <a:lumOff val="15000"/>
                  </a:schemeClr>
                </a:solidFill>
              </a:rPr>
              <a:t>деятельности: </a:t>
            </a:r>
            <a:r>
              <a:rPr lang="ru-RU" sz="1400" dirty="0">
                <a:solidFill>
                  <a:schemeClr val="tx1">
                    <a:lumMod val="85000"/>
                    <a:lumOff val="15000"/>
                  </a:schemeClr>
                </a:solidFill>
              </a:rPr>
              <a:t>занимаемых домами индивидуальной жилой застройки; </a:t>
            </a:r>
            <a:r>
              <a:rPr lang="ru-RU" sz="1400" dirty="0" smtClean="0">
                <a:solidFill>
                  <a:schemeClr val="tx1">
                    <a:lumMod val="85000"/>
                    <a:lumOff val="15000"/>
                  </a:schemeClr>
                </a:solidFill>
              </a:rPr>
              <a:t> или предназначенных </a:t>
            </a:r>
            <a:r>
              <a:rPr lang="ru-RU" sz="1400" dirty="0">
                <a:solidFill>
                  <a:schemeClr val="tx1">
                    <a:lumMod val="85000"/>
                    <a:lumOff val="15000"/>
                  </a:schemeClr>
                </a:solidFill>
              </a:rPr>
              <a:t>для ведения садоводства и огородничества. </a:t>
            </a:r>
            <a:r>
              <a:rPr lang="ru-RU" sz="1400" b="1" dirty="0">
                <a:solidFill>
                  <a:schemeClr val="tx1">
                    <a:lumMod val="85000"/>
                    <a:lumOff val="15000"/>
                  </a:schemeClr>
                </a:solidFill>
              </a:rPr>
              <a:t>Налоговый вычет не предоставляется </a:t>
            </a:r>
            <a:r>
              <a:rPr lang="ru-RU" sz="1400" dirty="0">
                <a:solidFill>
                  <a:schemeClr val="tx1">
                    <a:lumMod val="85000"/>
                    <a:lumOff val="15000"/>
                  </a:schemeClr>
                </a:solidFill>
              </a:rPr>
              <a:t>в случае, </a:t>
            </a:r>
            <a:r>
              <a:rPr lang="ru-RU" sz="1400" b="1" dirty="0">
                <a:solidFill>
                  <a:schemeClr val="tx1">
                    <a:lumMod val="85000"/>
                    <a:lumOff val="15000"/>
                  </a:schemeClr>
                </a:solidFill>
              </a:rPr>
              <a:t>если налогоплательщик воспользовался налоговым вычетом согласно п.5 ст. 391 НК </a:t>
            </a:r>
            <a:r>
              <a:rPr lang="ru-RU" sz="1400" b="1" dirty="0" smtClean="0">
                <a:solidFill>
                  <a:schemeClr val="tx1">
                    <a:lumMod val="85000"/>
                    <a:lumOff val="15000"/>
                  </a:schemeClr>
                </a:solidFill>
              </a:rPr>
              <a:t>РФ </a:t>
            </a:r>
            <a:r>
              <a:rPr lang="ru-RU" sz="1400" dirty="0" smtClean="0">
                <a:solidFill>
                  <a:schemeClr val="tx1">
                    <a:lumMod val="85000"/>
                    <a:lumOff val="15000"/>
                  </a:schemeClr>
                </a:solidFill>
              </a:rPr>
              <a:t>(например: пенсионер, инвалид </a:t>
            </a:r>
            <a:r>
              <a:rPr lang="en-US" sz="1400" dirty="0" smtClean="0">
                <a:solidFill>
                  <a:schemeClr val="tx1">
                    <a:lumMod val="85000"/>
                    <a:lumOff val="15000"/>
                  </a:schemeClr>
                </a:solidFill>
              </a:rPr>
              <a:t>I</a:t>
            </a:r>
            <a:r>
              <a:rPr lang="ru-RU" sz="1400" dirty="0" smtClean="0">
                <a:solidFill>
                  <a:schemeClr val="tx1">
                    <a:lumMod val="85000"/>
                    <a:lumOff val="15000"/>
                  </a:schemeClr>
                </a:solidFill>
              </a:rPr>
              <a:t>,</a:t>
            </a:r>
            <a:r>
              <a:rPr lang="en-US" sz="1400" dirty="0" smtClean="0">
                <a:solidFill>
                  <a:schemeClr val="tx1">
                    <a:lumMod val="85000"/>
                    <a:lumOff val="15000"/>
                  </a:schemeClr>
                </a:solidFill>
              </a:rPr>
              <a:t> II</a:t>
            </a:r>
            <a:r>
              <a:rPr lang="ru-RU" sz="1400" dirty="0" smtClean="0">
                <a:solidFill>
                  <a:schemeClr val="tx1">
                    <a:lumMod val="85000"/>
                    <a:lumOff val="15000"/>
                  </a:schemeClr>
                </a:solidFill>
              </a:rPr>
              <a:t> группы). </a:t>
            </a:r>
            <a:r>
              <a:rPr lang="ru-RU" sz="1400" dirty="0">
                <a:solidFill>
                  <a:schemeClr val="tx1">
                    <a:lumMod val="85000"/>
                    <a:lumOff val="15000"/>
                  </a:schemeClr>
                </a:solidFill>
              </a:rPr>
              <a:t>Налогоплательщики используют право на налоговую льготу в соответствии с порядком, установленным главой 31 НК РФ</a:t>
            </a:r>
          </a:p>
        </p:txBody>
      </p:sp>
      <p:sp>
        <p:nvSpPr>
          <p:cNvPr id="15" name="TextBox 14"/>
          <p:cNvSpPr txBox="1"/>
          <p:nvPr/>
        </p:nvSpPr>
        <p:spPr>
          <a:xfrm>
            <a:off x="954212" y="4428703"/>
            <a:ext cx="8424936" cy="22467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Решение Совета сельского поселения </a:t>
            </a:r>
            <a:r>
              <a:rPr lang="ru-RU" sz="1400" dirty="0" err="1">
                <a:solidFill>
                  <a:schemeClr val="tx1">
                    <a:lumMod val="85000"/>
                    <a:lumOff val="15000"/>
                  </a:schemeClr>
                </a:solidFill>
              </a:rPr>
              <a:t>Ахуновский</a:t>
            </a:r>
            <a:r>
              <a:rPr lang="ru-RU" sz="1400" dirty="0">
                <a:solidFill>
                  <a:schemeClr val="tx1">
                    <a:lumMod val="85000"/>
                    <a:lumOff val="15000"/>
                  </a:schemeClr>
                </a:solidFill>
              </a:rPr>
              <a:t> сельсовет муниципального района Учалинский район Республики Башкортостан "Об установлении земельного налога« №20 от 28.10.2019  (в редакции от 27.11.2024 №67)</a:t>
            </a:r>
          </a:p>
          <a:p>
            <a:r>
              <a:rPr lang="ru-RU" sz="1400" dirty="0" smtClean="0">
                <a:solidFill>
                  <a:schemeClr val="tx1">
                    <a:lumMod val="85000"/>
                    <a:lumOff val="15000"/>
                  </a:schemeClr>
                </a:solidFill>
              </a:rPr>
              <a:t>Не </a:t>
            </a:r>
            <a:r>
              <a:rPr lang="ru-RU" sz="1400" dirty="0">
                <a:solidFill>
                  <a:schemeClr val="tx1">
                    <a:lumMod val="85000"/>
                    <a:lumOff val="15000"/>
                  </a:schemeClr>
                </a:solidFill>
              </a:rPr>
              <a:t>платится налог </a:t>
            </a:r>
            <a:r>
              <a:rPr lang="ru-RU" sz="1400" dirty="0" smtClean="0">
                <a:solidFill>
                  <a:schemeClr val="tx1">
                    <a:lumMod val="85000"/>
                    <a:lumOff val="15000"/>
                  </a:schemeClr>
                </a:solidFill>
              </a:rPr>
              <a:t>в </a:t>
            </a:r>
            <a:r>
              <a:rPr lang="ru-RU" sz="1400" dirty="0">
                <a:solidFill>
                  <a:schemeClr val="tx1">
                    <a:lumMod val="85000"/>
                    <a:lumOff val="15000"/>
                  </a:schemeClr>
                </a:solidFill>
              </a:rPr>
              <a:t>отношении одного земельного </a:t>
            </a:r>
            <a:r>
              <a:rPr lang="ru-RU" sz="1400" dirty="0" smtClean="0">
                <a:solidFill>
                  <a:schemeClr val="tx1">
                    <a:lumMod val="85000"/>
                    <a:lumOff val="15000"/>
                  </a:schemeClr>
                </a:solidFill>
              </a:rPr>
              <a:t>участка, </a:t>
            </a:r>
            <a:r>
              <a:rPr lang="ru-RU" sz="1400" dirty="0">
                <a:solidFill>
                  <a:schemeClr val="tx1">
                    <a:lumMod val="85000"/>
                    <a:lumOff val="15000"/>
                  </a:schemeClr>
                </a:solidFill>
              </a:rPr>
              <a:t>не используемого в предпринимательской </a:t>
            </a:r>
            <a:r>
              <a:rPr lang="ru-RU" sz="1400" dirty="0" smtClean="0">
                <a:solidFill>
                  <a:schemeClr val="tx1">
                    <a:lumMod val="85000"/>
                    <a:lumOff val="15000"/>
                  </a:schemeClr>
                </a:solidFill>
              </a:rPr>
              <a:t>деятельности в следующих размерах </a:t>
            </a:r>
            <a:r>
              <a:rPr lang="ru-RU" sz="1400" b="1" dirty="0" smtClean="0">
                <a:solidFill>
                  <a:schemeClr val="tx1">
                    <a:lumMod val="85000"/>
                    <a:lumOff val="15000"/>
                  </a:schemeClr>
                </a:solidFill>
              </a:rPr>
              <a:t>дополнительно</a:t>
            </a:r>
            <a:r>
              <a:rPr lang="ru-RU" sz="1400" dirty="0" smtClean="0">
                <a:solidFill>
                  <a:schemeClr val="tx1">
                    <a:lumMod val="85000"/>
                    <a:lumOff val="15000"/>
                  </a:schemeClr>
                </a:solidFill>
              </a:rPr>
              <a:t> к п.5 ст.391 НК РФ: </a:t>
            </a:r>
          </a:p>
          <a:p>
            <a:r>
              <a:rPr lang="ru-RU" sz="1400" dirty="0" smtClean="0">
                <a:solidFill>
                  <a:schemeClr val="tx1">
                    <a:lumMod val="85000"/>
                    <a:lumOff val="15000"/>
                  </a:schemeClr>
                </a:solidFill>
              </a:rPr>
              <a:t>      - </a:t>
            </a:r>
            <a:r>
              <a:rPr lang="ru-RU" sz="1400" dirty="0">
                <a:solidFill>
                  <a:schemeClr val="tx1">
                    <a:lumMod val="85000"/>
                    <a:lumOff val="15000"/>
                  </a:schemeClr>
                </a:solidFill>
              </a:rPr>
              <a:t>6</a:t>
            </a:r>
            <a:r>
              <a:rPr lang="ru-RU" sz="1400" dirty="0" smtClean="0">
                <a:solidFill>
                  <a:schemeClr val="tx1">
                    <a:lumMod val="85000"/>
                    <a:lumOff val="15000"/>
                  </a:schemeClr>
                </a:solidFill>
              </a:rPr>
              <a:t> соток  - в </a:t>
            </a:r>
            <a:r>
              <a:rPr lang="ru-RU" sz="1400" dirty="0">
                <a:solidFill>
                  <a:schemeClr val="tx1">
                    <a:lumMod val="85000"/>
                    <a:lumOff val="15000"/>
                  </a:schemeClr>
                </a:solidFill>
              </a:rPr>
              <a:t>отношении земельных участков, занимаемых домами  индивидуальной жилой застройки, для ведения личного подсобного </a:t>
            </a:r>
            <a:r>
              <a:rPr lang="ru-RU" sz="1400" dirty="0" smtClean="0">
                <a:solidFill>
                  <a:schemeClr val="tx1">
                    <a:lumMod val="85000"/>
                    <a:lumOff val="15000"/>
                  </a:schemeClr>
                </a:solidFill>
              </a:rPr>
              <a:t>хозяйства;</a:t>
            </a:r>
          </a:p>
          <a:p>
            <a:r>
              <a:rPr lang="ru-RU" sz="1400" dirty="0" smtClean="0">
                <a:solidFill>
                  <a:schemeClr val="tx1">
                    <a:lumMod val="85000"/>
                    <a:lumOff val="15000"/>
                  </a:schemeClr>
                </a:solidFill>
              </a:rPr>
              <a:t>     - </a:t>
            </a:r>
            <a:r>
              <a:rPr lang="ru-RU" sz="1400" dirty="0">
                <a:solidFill>
                  <a:schemeClr val="tx1">
                    <a:lumMod val="85000"/>
                    <a:lumOff val="15000"/>
                  </a:schemeClr>
                </a:solidFill>
              </a:rPr>
              <a:t>4</a:t>
            </a:r>
            <a:r>
              <a:rPr lang="ru-RU" sz="1400" dirty="0" smtClean="0">
                <a:solidFill>
                  <a:schemeClr val="tx1">
                    <a:lumMod val="85000"/>
                    <a:lumOff val="15000"/>
                  </a:schemeClr>
                </a:solidFill>
              </a:rPr>
              <a:t> </a:t>
            </a:r>
            <a:r>
              <a:rPr lang="ru-RU" sz="1400" dirty="0">
                <a:solidFill>
                  <a:schemeClr val="tx1">
                    <a:lumMod val="85000"/>
                    <a:lumOff val="15000"/>
                  </a:schemeClr>
                </a:solidFill>
              </a:rPr>
              <a:t>сотки </a:t>
            </a:r>
            <a:r>
              <a:rPr lang="ru-RU" sz="1400" dirty="0" smtClean="0">
                <a:solidFill>
                  <a:schemeClr val="tx1">
                    <a:lumMod val="85000"/>
                    <a:lumOff val="15000"/>
                  </a:schemeClr>
                </a:solidFill>
              </a:rPr>
              <a:t>- в </a:t>
            </a:r>
            <a:r>
              <a:rPr lang="ru-RU" sz="1400" dirty="0">
                <a:solidFill>
                  <a:schemeClr val="tx1">
                    <a:lumMod val="85000"/>
                    <a:lumOff val="15000"/>
                  </a:schemeClr>
                </a:solidFill>
              </a:rPr>
              <a:t>отношении земельных участков </a:t>
            </a:r>
            <a:r>
              <a:rPr lang="ru-RU" sz="1400" dirty="0" smtClean="0">
                <a:solidFill>
                  <a:schemeClr val="tx1">
                    <a:lumMod val="85000"/>
                    <a:lumOff val="15000"/>
                  </a:schemeClr>
                </a:solidFill>
              </a:rPr>
              <a:t>для ведения садоводства или огородничества</a:t>
            </a:r>
            <a:endParaRPr lang="ru-RU" sz="1400" dirty="0">
              <a:solidFill>
                <a:schemeClr val="tx1">
                  <a:lumMod val="85000"/>
                  <a:lumOff val="15000"/>
                </a:schemeClr>
              </a:solidFill>
            </a:endParaRPr>
          </a:p>
          <a:p>
            <a:r>
              <a:rPr lang="ru-RU" sz="1400" dirty="0" smtClean="0">
                <a:solidFill>
                  <a:schemeClr val="tx1">
                    <a:lumMod val="85000"/>
                    <a:lumOff val="15000"/>
                  </a:schemeClr>
                </a:solidFill>
              </a:rPr>
              <a:t>     - 4 </a:t>
            </a:r>
            <a:r>
              <a:rPr lang="ru-RU" sz="1400" dirty="0">
                <a:solidFill>
                  <a:schemeClr val="tx1">
                    <a:lumMod val="85000"/>
                    <a:lumOff val="15000"/>
                  </a:schemeClr>
                </a:solidFill>
              </a:rPr>
              <a:t>сотки - в отношении земельных участков, предназначенных для садоводства и </a:t>
            </a:r>
            <a:r>
              <a:rPr lang="ru-RU" sz="1400" dirty="0" smtClean="0">
                <a:solidFill>
                  <a:schemeClr val="tx1">
                    <a:lumMod val="85000"/>
                    <a:lumOff val="15000"/>
                  </a:schemeClr>
                </a:solidFill>
              </a:rPr>
              <a:t>огородничества</a:t>
            </a:r>
          </a:p>
          <a:p>
            <a:r>
              <a:rPr lang="ru-RU" sz="1400" dirty="0">
                <a:solidFill>
                  <a:schemeClr val="tx1">
                    <a:lumMod val="85000"/>
                    <a:lumOff val="15000"/>
                  </a:schemeClr>
                </a:solidFill>
              </a:rPr>
              <a:t> </a:t>
            </a:r>
            <a:r>
              <a:rPr lang="ru-RU" sz="1400" dirty="0" smtClean="0">
                <a:solidFill>
                  <a:schemeClr val="tx1">
                    <a:lumMod val="85000"/>
                    <a:lumOff val="15000"/>
                  </a:schemeClr>
                </a:solidFill>
              </a:rPr>
              <a:t>    - 16 соток- в отношении земель для сельскохозяйственного назначения</a:t>
            </a:r>
          </a:p>
        </p:txBody>
      </p:sp>
      <p:sp>
        <p:nvSpPr>
          <p:cNvPr id="4" name="Стрелка вправо 3"/>
          <p:cNvSpPr/>
          <p:nvPr/>
        </p:nvSpPr>
        <p:spPr>
          <a:xfrm>
            <a:off x="4554612" y="1332359"/>
            <a:ext cx="722511"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TextBox 15"/>
          <p:cNvSpPr txBox="1"/>
          <p:nvPr/>
        </p:nvSpPr>
        <p:spPr>
          <a:xfrm>
            <a:off x="991705" y="1715636"/>
            <a:ext cx="2655912" cy="33855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a:solidFill>
                  <a:schemeClr val="tx1">
                    <a:lumMod val="85000"/>
                    <a:lumOff val="15000"/>
                  </a:schemeClr>
                </a:solidFill>
              </a:rPr>
              <a:t> </a:t>
            </a:r>
            <a:r>
              <a:rPr lang="ru-RU" sz="1600" b="1" dirty="0" smtClean="0">
                <a:solidFill>
                  <a:schemeClr val="tx1">
                    <a:lumMod val="85000"/>
                    <a:lumOff val="15000"/>
                  </a:schemeClr>
                </a:solidFill>
              </a:rPr>
              <a:t>          </a:t>
            </a:r>
            <a:r>
              <a:rPr lang="ru-RU" sz="1600" b="1" dirty="0" err="1" smtClean="0">
                <a:solidFill>
                  <a:schemeClr val="tx1">
                    <a:lumMod val="85000"/>
                    <a:lumOff val="15000"/>
                  </a:schemeClr>
                </a:solidFill>
              </a:rPr>
              <a:t>г.Уфа</a:t>
            </a:r>
            <a:endParaRPr lang="ru-RU" sz="1600" b="1" dirty="0">
              <a:solidFill>
                <a:schemeClr val="tx1">
                  <a:lumMod val="85000"/>
                  <a:lumOff val="15000"/>
                </a:schemeClr>
              </a:solidFill>
            </a:endParaRPr>
          </a:p>
        </p:txBody>
      </p:sp>
    </p:spTree>
    <p:extLst>
      <p:ext uri="{BB962C8B-B14F-4D97-AF65-F5344CB8AC3E}">
        <p14:creationId xmlns:p14="http://schemas.microsoft.com/office/powerpoint/2010/main" val="758102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5012" y="324247"/>
            <a:ext cx="9204518" cy="374670"/>
          </a:xfrm>
        </p:spPr>
        <p:txBody>
          <a:bodyPr>
            <a:noAutofit/>
          </a:bodyPr>
          <a:lstStyle/>
          <a:p>
            <a:r>
              <a:rPr lang="ru-RU" sz="3200" b="1" dirty="0" smtClean="0">
                <a:solidFill>
                  <a:schemeClr val="accent1">
                    <a:lumMod val="50000"/>
                  </a:schemeClr>
                </a:solidFill>
                <a:latin typeface="Times New Roman" pitchFamily="18" charset="0"/>
                <a:cs typeface="Times New Roman" pitchFamily="18" charset="0"/>
              </a:rPr>
              <a:t>Ветеран </a:t>
            </a:r>
            <a:r>
              <a:rPr lang="ru-RU" sz="3200" b="1" dirty="0">
                <a:solidFill>
                  <a:schemeClr val="accent1">
                    <a:lumMod val="50000"/>
                  </a:schemeClr>
                </a:solidFill>
                <a:latin typeface="Times New Roman" pitchFamily="18" charset="0"/>
                <a:cs typeface="Times New Roman" pitchFamily="18" charset="0"/>
              </a:rPr>
              <a:t>боевых действий</a:t>
            </a: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6</a:t>
            </a:fld>
            <a:endParaRPr lang="ru-RU" dirty="0">
              <a:solidFill>
                <a:prstClr val="black">
                  <a:tint val="75000"/>
                </a:prstClr>
              </a:solidFill>
            </a:endParaRPr>
          </a:p>
        </p:txBody>
      </p:sp>
      <p:sp>
        <p:nvSpPr>
          <p:cNvPr id="6" name="TextBox 5"/>
          <p:cNvSpPr txBox="1"/>
          <p:nvPr/>
        </p:nvSpPr>
        <p:spPr>
          <a:xfrm>
            <a:off x="4194572" y="814258"/>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Налог на имущество</a:t>
            </a:r>
            <a:endParaRPr lang="ru-RU" sz="1600" b="1" dirty="0">
              <a:solidFill>
                <a:schemeClr val="tx1">
                  <a:lumMod val="85000"/>
                  <a:lumOff val="15000"/>
                </a:schemeClr>
              </a:solidFill>
            </a:endParaRPr>
          </a:p>
        </p:txBody>
      </p:sp>
      <p:sp>
        <p:nvSpPr>
          <p:cNvPr id="7" name="TextBox 6"/>
          <p:cNvSpPr txBox="1"/>
          <p:nvPr/>
        </p:nvSpPr>
        <p:spPr>
          <a:xfrm>
            <a:off x="878106" y="1175845"/>
            <a:ext cx="9234589"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Полностью освобождаются </a:t>
            </a:r>
            <a:r>
              <a:rPr lang="ru-RU" sz="1400" dirty="0">
                <a:solidFill>
                  <a:schemeClr val="tx1">
                    <a:lumMod val="85000"/>
                    <a:lumOff val="15000"/>
                  </a:schemeClr>
                </a:solidFill>
              </a:rPr>
              <a:t>от уплаты налога на один </a:t>
            </a:r>
            <a:r>
              <a:rPr lang="ru-RU" sz="1400" dirty="0" smtClean="0">
                <a:solidFill>
                  <a:schemeClr val="tx1">
                    <a:lumMod val="85000"/>
                    <a:lumOff val="15000"/>
                  </a:schemeClr>
                </a:solidFill>
              </a:rPr>
              <a:t>объект </a:t>
            </a:r>
            <a:r>
              <a:rPr lang="ru-RU" sz="1400" dirty="0">
                <a:solidFill>
                  <a:schemeClr val="tx1">
                    <a:lumMod val="85000"/>
                    <a:lumOff val="15000"/>
                  </a:schemeClr>
                </a:solidFill>
              </a:rPr>
              <a:t>каждого вида: </a:t>
            </a:r>
          </a:p>
          <a:p>
            <a:pPr marL="285750" indent="-285750">
              <a:buFont typeface="Arial" pitchFamily="34" charset="0"/>
              <a:buChar char="•"/>
            </a:pPr>
            <a:r>
              <a:rPr lang="ru-RU" sz="1400" dirty="0" smtClean="0">
                <a:solidFill>
                  <a:schemeClr val="tx1">
                    <a:lumMod val="85000"/>
                    <a:lumOff val="15000"/>
                  </a:schemeClr>
                </a:solidFill>
              </a:rPr>
              <a:t>квартира или комната; </a:t>
            </a:r>
            <a:endParaRPr lang="ru-RU" sz="1400" dirty="0">
              <a:solidFill>
                <a:schemeClr val="tx1">
                  <a:lumMod val="85000"/>
                  <a:lumOff val="15000"/>
                </a:schemeClr>
              </a:solidFill>
            </a:endParaRPr>
          </a:p>
          <a:p>
            <a:pPr marL="285750" indent="-285750">
              <a:buFont typeface="Arial" pitchFamily="34" charset="0"/>
              <a:buChar char="•"/>
            </a:pPr>
            <a:r>
              <a:rPr lang="ru-RU" sz="1400" dirty="0" smtClean="0">
                <a:solidFill>
                  <a:schemeClr val="tx1">
                    <a:lumMod val="85000"/>
                    <a:lumOff val="15000"/>
                  </a:schemeClr>
                </a:solidFill>
              </a:rPr>
              <a:t>жилой дом; </a:t>
            </a:r>
          </a:p>
          <a:p>
            <a:pPr marL="285750" indent="-285750">
              <a:buFont typeface="Arial" pitchFamily="34" charset="0"/>
              <a:buChar char="•"/>
            </a:pPr>
            <a:r>
              <a:rPr lang="ru-RU" sz="1400" dirty="0" smtClean="0">
                <a:solidFill>
                  <a:schemeClr val="tx1">
                    <a:lumMod val="85000"/>
                    <a:lumOff val="15000"/>
                  </a:schemeClr>
                </a:solidFill>
              </a:rPr>
              <a:t>гараж или </a:t>
            </a:r>
            <a:r>
              <a:rPr lang="ru-RU" sz="1400" dirty="0" err="1" smtClean="0">
                <a:solidFill>
                  <a:schemeClr val="tx1">
                    <a:lumMod val="85000"/>
                    <a:lumOff val="15000"/>
                  </a:schemeClr>
                </a:solidFill>
              </a:rPr>
              <a:t>машиноместо</a:t>
            </a:r>
            <a:r>
              <a:rPr lang="ru-RU" sz="1400" dirty="0" smtClean="0">
                <a:solidFill>
                  <a:schemeClr val="tx1">
                    <a:lumMod val="85000"/>
                    <a:lumOff val="15000"/>
                  </a:schemeClr>
                </a:solidFill>
              </a:rPr>
              <a:t>;</a:t>
            </a:r>
          </a:p>
          <a:p>
            <a:r>
              <a:rPr lang="ru-RU" sz="1400" i="1" dirty="0" smtClean="0">
                <a:solidFill>
                  <a:schemeClr val="tx1">
                    <a:lumMod val="85000"/>
                    <a:lumOff val="15000"/>
                  </a:schemeClr>
                </a:solidFill>
              </a:rPr>
              <a:t>Имущество </a:t>
            </a:r>
            <a:r>
              <a:rPr lang="ru-RU" sz="1400" i="1" dirty="0">
                <a:solidFill>
                  <a:schemeClr val="tx1">
                    <a:lumMod val="85000"/>
                    <a:lumOff val="15000"/>
                  </a:schemeClr>
                </a:solidFill>
              </a:rPr>
              <a:t>не должно использоваться в предпринимательской деятельности</a:t>
            </a:r>
          </a:p>
        </p:txBody>
      </p:sp>
      <p:sp>
        <p:nvSpPr>
          <p:cNvPr id="8" name="TextBox 7"/>
          <p:cNvSpPr txBox="1"/>
          <p:nvPr/>
        </p:nvSpPr>
        <p:spPr>
          <a:xfrm>
            <a:off x="4194572" y="2917057"/>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Земельный налог</a:t>
            </a:r>
            <a:endParaRPr lang="ru-RU" sz="1600" b="1" dirty="0">
              <a:solidFill>
                <a:schemeClr val="tx1">
                  <a:lumMod val="85000"/>
                  <a:lumOff val="15000"/>
                </a:schemeClr>
              </a:solidFill>
            </a:endParaRPr>
          </a:p>
        </p:txBody>
      </p:sp>
      <p:sp>
        <p:nvSpPr>
          <p:cNvPr id="9" name="TextBox 8"/>
          <p:cNvSpPr txBox="1"/>
          <p:nvPr/>
        </p:nvSpPr>
        <p:spPr>
          <a:xfrm>
            <a:off x="878106" y="3255611"/>
            <a:ext cx="75608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предоставляется на 6 соток в отношении одного земельного участка пп.4 п.5 ст.391 НК РФ</a:t>
            </a:r>
          </a:p>
        </p:txBody>
      </p:sp>
      <p:sp>
        <p:nvSpPr>
          <p:cNvPr id="11" name="TextBox 10"/>
          <p:cNvSpPr txBox="1"/>
          <p:nvPr/>
        </p:nvSpPr>
        <p:spPr>
          <a:xfrm>
            <a:off x="899290" y="2348585"/>
            <a:ext cx="9234589"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пп.4.п.1 ст.407 НК РФ</a:t>
            </a:r>
            <a:endParaRPr lang="ru-RU" sz="1200" dirty="0">
              <a:solidFill>
                <a:schemeClr val="tx1">
                  <a:lumMod val="85000"/>
                  <a:lumOff val="15000"/>
                </a:schemeClr>
              </a:solidFill>
            </a:endParaRPr>
          </a:p>
        </p:txBody>
      </p:sp>
      <p:sp>
        <p:nvSpPr>
          <p:cNvPr id="12" name="TextBox 11"/>
          <p:cNvSpPr txBox="1"/>
          <p:nvPr/>
        </p:nvSpPr>
        <p:spPr>
          <a:xfrm>
            <a:off x="4194572" y="3802117"/>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Транспортный налог</a:t>
            </a:r>
            <a:endParaRPr lang="ru-RU" sz="1600" b="1" dirty="0">
              <a:solidFill>
                <a:schemeClr val="tx1">
                  <a:lumMod val="85000"/>
                  <a:lumOff val="15000"/>
                </a:schemeClr>
              </a:solidFill>
            </a:endParaRPr>
          </a:p>
        </p:txBody>
      </p:sp>
      <p:sp>
        <p:nvSpPr>
          <p:cNvPr id="14" name="TextBox 13"/>
          <p:cNvSpPr txBox="1"/>
          <p:nvPr/>
        </p:nvSpPr>
        <p:spPr>
          <a:xfrm>
            <a:off x="881587" y="4879335"/>
            <a:ext cx="9415962" cy="203132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i="1" dirty="0" smtClean="0">
                <a:solidFill>
                  <a:schemeClr val="tx1">
                    <a:lumMod val="85000"/>
                    <a:lumOff val="15000"/>
                  </a:schemeClr>
                </a:solidFill>
              </a:rPr>
              <a:t>Льгота предоставляется за </a:t>
            </a:r>
            <a:r>
              <a:rPr lang="ru-RU" sz="1400" i="1" dirty="0">
                <a:solidFill>
                  <a:schemeClr val="tx1">
                    <a:lumMod val="85000"/>
                    <a:lumOff val="15000"/>
                  </a:schemeClr>
                </a:solidFill>
              </a:rPr>
              <a:t>одно транспортное средство каждого </a:t>
            </a:r>
            <a:r>
              <a:rPr lang="ru-RU" sz="1400" i="1" dirty="0" smtClean="0">
                <a:solidFill>
                  <a:schemeClr val="tx1">
                    <a:lumMod val="85000"/>
                    <a:lumOff val="15000"/>
                  </a:schemeClr>
                </a:solidFill>
              </a:rPr>
              <a:t>типа </a:t>
            </a:r>
            <a:r>
              <a:rPr lang="ru-RU" sz="1400" dirty="0" smtClean="0">
                <a:solidFill>
                  <a:schemeClr val="tx1">
                    <a:lumMod val="85000"/>
                    <a:lumOff val="15000"/>
                  </a:schemeClr>
                </a:solidFill>
              </a:rPr>
              <a:t>льгота </a:t>
            </a:r>
            <a:r>
              <a:rPr lang="ru-RU" sz="1400" dirty="0">
                <a:solidFill>
                  <a:schemeClr val="tx1">
                    <a:lumMod val="85000"/>
                    <a:lumOff val="15000"/>
                  </a:schemeClr>
                </a:solidFill>
              </a:rPr>
              <a:t>предусмотрена Законом РБ «О транспортном налоге» №365-З от 27.11.2002 года </a:t>
            </a:r>
            <a:r>
              <a:rPr lang="ru-RU" sz="1400" dirty="0" smtClean="0">
                <a:solidFill>
                  <a:schemeClr val="tx1">
                    <a:lumMod val="85000"/>
                    <a:lumOff val="15000"/>
                  </a:schemeClr>
                </a:solidFill>
              </a:rPr>
              <a:t>(в ред. </a:t>
            </a:r>
            <a:r>
              <a:rPr lang="ru-RU" sz="1400" dirty="0">
                <a:solidFill>
                  <a:schemeClr val="tx1">
                    <a:lumMod val="85000"/>
                    <a:lumOff val="15000"/>
                  </a:schemeClr>
                </a:solidFill>
              </a:rPr>
              <a:t>о</a:t>
            </a:r>
            <a:r>
              <a:rPr lang="ru-RU" sz="1400" dirty="0" smtClean="0">
                <a:solidFill>
                  <a:schemeClr val="tx1">
                    <a:lumMod val="85000"/>
                    <a:lumOff val="15000"/>
                  </a:schemeClr>
                </a:solidFill>
              </a:rPr>
              <a:t>т 28.11.2025) ст.3</a:t>
            </a:r>
            <a:r>
              <a:rPr lang="ru-RU" sz="1400" i="1" dirty="0" smtClean="0">
                <a:solidFill>
                  <a:schemeClr val="tx1">
                    <a:lumMod val="85000"/>
                    <a:lumOff val="15000"/>
                  </a:schemeClr>
                </a:solidFill>
              </a:rPr>
              <a:t>:</a:t>
            </a:r>
            <a:endParaRPr lang="ru-RU" sz="1400" i="1" dirty="0">
              <a:solidFill>
                <a:schemeClr val="tx1">
                  <a:lumMod val="85000"/>
                  <a:lumOff val="15000"/>
                </a:schemeClr>
              </a:solidFill>
            </a:endParaRPr>
          </a:p>
          <a:p>
            <a:pPr marL="285750" indent="-285750">
              <a:buFontTx/>
              <a:buChar char="-"/>
            </a:pPr>
            <a:r>
              <a:rPr lang="ru-RU" sz="1400" i="1" dirty="0" smtClean="0">
                <a:solidFill>
                  <a:schemeClr val="tx1">
                    <a:lumMod val="85000"/>
                    <a:lumOff val="15000"/>
                  </a:schemeClr>
                </a:solidFill>
              </a:rPr>
              <a:t>мотоциклы, мотороллеры;</a:t>
            </a:r>
          </a:p>
          <a:p>
            <a:pPr marL="285750" indent="-285750">
              <a:buFontTx/>
              <a:buChar char="-"/>
            </a:pPr>
            <a:r>
              <a:rPr lang="ru-RU" sz="1400" i="1" dirty="0" smtClean="0">
                <a:solidFill>
                  <a:schemeClr val="tx1">
                    <a:lumMod val="85000"/>
                    <a:lumOff val="15000"/>
                  </a:schemeClr>
                </a:solidFill>
              </a:rPr>
              <a:t>легковые автомобили с </a:t>
            </a:r>
            <a:r>
              <a:rPr lang="ru-RU" sz="1400" i="1" dirty="0">
                <a:solidFill>
                  <a:schemeClr val="tx1">
                    <a:lumMod val="85000"/>
                    <a:lumOff val="15000"/>
                  </a:schemeClr>
                </a:solidFill>
              </a:rPr>
              <a:t>мощностью двигателя до 150 </a:t>
            </a:r>
            <a:r>
              <a:rPr lang="ru-RU" sz="1400" i="1" dirty="0" smtClean="0">
                <a:solidFill>
                  <a:schemeClr val="tx1">
                    <a:lumMod val="85000"/>
                    <a:lumOff val="15000"/>
                  </a:schemeClr>
                </a:solidFill>
              </a:rPr>
              <a:t>л/с включительно;</a:t>
            </a:r>
          </a:p>
          <a:p>
            <a:pPr marL="285750" indent="-285750">
              <a:buFontTx/>
              <a:buChar char="-"/>
            </a:pPr>
            <a:r>
              <a:rPr lang="ru-RU" sz="1400" i="1" dirty="0" smtClean="0">
                <a:solidFill>
                  <a:schemeClr val="tx1">
                    <a:lumMod val="85000"/>
                    <a:lumOff val="15000"/>
                  </a:schemeClr>
                </a:solidFill>
              </a:rPr>
              <a:t>грузовые автомобили с </a:t>
            </a:r>
            <a:r>
              <a:rPr lang="ru-RU" sz="1400" i="1" dirty="0">
                <a:solidFill>
                  <a:schemeClr val="tx1">
                    <a:lumMod val="85000"/>
                    <a:lumOff val="15000"/>
                  </a:schemeClr>
                </a:solidFill>
              </a:rPr>
              <a:t>мощностью двигателя до 250 </a:t>
            </a:r>
            <a:r>
              <a:rPr lang="ru-RU" sz="1400" i="1" dirty="0" smtClean="0">
                <a:solidFill>
                  <a:schemeClr val="tx1">
                    <a:lumMod val="85000"/>
                    <a:lumOff val="15000"/>
                  </a:schemeClr>
                </a:solidFill>
              </a:rPr>
              <a:t>л/с включительно, </a:t>
            </a:r>
            <a:r>
              <a:rPr lang="ru-RU" sz="1400" i="1" dirty="0">
                <a:solidFill>
                  <a:schemeClr val="tx1">
                    <a:lumMod val="85000"/>
                    <a:lumOff val="15000"/>
                  </a:schemeClr>
                </a:solidFill>
              </a:rPr>
              <a:t>с даты выпуска которых прошло более 10 </a:t>
            </a:r>
            <a:r>
              <a:rPr lang="ru-RU" sz="1400" i="1" dirty="0" smtClean="0">
                <a:solidFill>
                  <a:schemeClr val="tx1">
                    <a:lumMod val="85000"/>
                    <a:lumOff val="15000"/>
                  </a:schemeClr>
                </a:solidFill>
              </a:rPr>
              <a:t>лет;</a:t>
            </a:r>
          </a:p>
          <a:p>
            <a:pPr marL="285750" indent="-285750">
              <a:buFontTx/>
              <a:buChar char="-"/>
            </a:pPr>
            <a:r>
              <a:rPr lang="ru-RU" sz="1400" i="1" dirty="0" smtClean="0">
                <a:solidFill>
                  <a:schemeClr val="tx1">
                    <a:lumMod val="85000"/>
                    <a:lumOff val="15000"/>
                  </a:schemeClr>
                </a:solidFill>
              </a:rPr>
              <a:t>Другие самоходные транспортные средства, машины </a:t>
            </a:r>
            <a:r>
              <a:rPr lang="ru-RU" sz="1400" i="1" dirty="0">
                <a:solidFill>
                  <a:schemeClr val="tx1">
                    <a:lumMod val="85000"/>
                    <a:lumOff val="15000"/>
                  </a:schemeClr>
                </a:solidFill>
              </a:rPr>
              <a:t>и </a:t>
            </a:r>
            <a:r>
              <a:rPr lang="ru-RU" sz="1400" i="1" dirty="0" smtClean="0">
                <a:solidFill>
                  <a:schemeClr val="tx1">
                    <a:lumMod val="85000"/>
                    <a:lumOff val="15000"/>
                  </a:schemeClr>
                </a:solidFill>
              </a:rPr>
              <a:t>механизмы </a:t>
            </a:r>
            <a:r>
              <a:rPr lang="ru-RU" sz="1400" i="1" dirty="0">
                <a:solidFill>
                  <a:schemeClr val="tx1">
                    <a:lumMod val="85000"/>
                    <a:lumOff val="15000"/>
                  </a:schemeClr>
                </a:solidFill>
              </a:rPr>
              <a:t>на пневматическом и гусеничном ходу (</a:t>
            </a:r>
            <a:r>
              <a:rPr lang="ru-RU" sz="1400" i="1" dirty="0" smtClean="0">
                <a:solidFill>
                  <a:schemeClr val="tx1">
                    <a:lumMod val="85000"/>
                    <a:lumOff val="15000"/>
                  </a:schemeClr>
                </a:solidFill>
              </a:rPr>
              <a:t>зарегистрированные </a:t>
            </a:r>
            <a:r>
              <a:rPr lang="ru-RU" sz="1400" i="1" dirty="0">
                <a:solidFill>
                  <a:schemeClr val="tx1">
                    <a:lumMod val="85000"/>
                    <a:lumOff val="15000"/>
                  </a:schemeClr>
                </a:solidFill>
              </a:rPr>
              <a:t>в </a:t>
            </a:r>
            <a:r>
              <a:rPr lang="ru-RU" sz="1400" i="1" dirty="0" err="1" smtClean="0">
                <a:solidFill>
                  <a:schemeClr val="tx1">
                    <a:lumMod val="85000"/>
                    <a:lumOff val="15000"/>
                  </a:schemeClr>
                </a:solidFill>
              </a:rPr>
              <a:t>Гостехнадзоре</a:t>
            </a:r>
            <a:r>
              <a:rPr lang="ru-RU" sz="1400" i="1" dirty="0" smtClean="0">
                <a:solidFill>
                  <a:schemeClr val="tx1">
                    <a:lumMod val="85000"/>
                    <a:lumOff val="15000"/>
                  </a:schemeClr>
                </a:solidFill>
              </a:rPr>
              <a:t> Республики </a:t>
            </a:r>
            <a:r>
              <a:rPr lang="ru-RU" sz="1400" i="1" dirty="0">
                <a:solidFill>
                  <a:schemeClr val="tx1">
                    <a:lumMod val="85000"/>
                    <a:lumOff val="15000"/>
                  </a:schemeClr>
                </a:solidFill>
              </a:rPr>
              <a:t>Башкортостан), с даты выпуска которых прошло более 10 </a:t>
            </a:r>
            <a:r>
              <a:rPr lang="ru-RU" sz="1400" i="1" dirty="0" smtClean="0">
                <a:solidFill>
                  <a:schemeClr val="tx1">
                    <a:lumMod val="85000"/>
                    <a:lumOff val="15000"/>
                  </a:schemeClr>
                </a:solidFill>
              </a:rPr>
              <a:t>лет</a:t>
            </a:r>
            <a:endParaRPr lang="ru-RU" sz="1400" i="1" dirty="0">
              <a:solidFill>
                <a:schemeClr val="tx1">
                  <a:lumMod val="85000"/>
                  <a:lumOff val="15000"/>
                </a:schemeClr>
              </a:solidFill>
            </a:endParaRPr>
          </a:p>
        </p:txBody>
      </p:sp>
      <p:sp>
        <p:nvSpPr>
          <p:cNvPr id="15" name="TextBox 14"/>
          <p:cNvSpPr txBox="1"/>
          <p:nvPr/>
        </p:nvSpPr>
        <p:spPr>
          <a:xfrm>
            <a:off x="861536" y="4140671"/>
            <a:ext cx="9437146" cy="73866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Не платится </a:t>
            </a:r>
            <a:r>
              <a:rPr lang="ru-RU" sz="1400" dirty="0">
                <a:solidFill>
                  <a:schemeClr val="tx1">
                    <a:lumMod val="85000"/>
                    <a:lumOff val="15000"/>
                  </a:schemeClr>
                </a:solidFill>
              </a:rPr>
              <a:t>налог за </a:t>
            </a:r>
            <a:r>
              <a:rPr lang="ru-RU" sz="1400" dirty="0" smtClean="0">
                <a:solidFill>
                  <a:schemeClr val="tx1">
                    <a:lumMod val="85000"/>
                    <a:lumOff val="15000"/>
                  </a:schemeClr>
                </a:solidFill>
              </a:rPr>
              <a:t>одно транспортное средство </a:t>
            </a:r>
            <a:r>
              <a:rPr lang="ru-RU" sz="1400" dirty="0">
                <a:solidFill>
                  <a:schemeClr val="tx1">
                    <a:lumMod val="85000"/>
                    <a:lumOff val="15000"/>
                  </a:schemeClr>
                </a:solidFill>
              </a:rPr>
              <a:t>по </a:t>
            </a:r>
            <a:r>
              <a:rPr lang="ru-RU" sz="1400" dirty="0" smtClean="0">
                <a:solidFill>
                  <a:schemeClr val="tx1">
                    <a:lumMod val="85000"/>
                    <a:lumOff val="15000"/>
                  </a:schemeClr>
                </a:solidFill>
              </a:rPr>
              <a:t>выбору</a:t>
            </a:r>
            <a:r>
              <a:rPr lang="ru-RU" sz="1400" dirty="0">
                <a:solidFill>
                  <a:schemeClr val="tx1">
                    <a:lumMod val="85000"/>
                    <a:lumOff val="15000"/>
                  </a:schemeClr>
                </a:solidFill>
              </a:rPr>
              <a:t>. </a:t>
            </a:r>
            <a:r>
              <a:rPr lang="ru-RU" sz="1400" b="1" dirty="0">
                <a:solidFill>
                  <a:schemeClr val="tx1">
                    <a:lumMod val="85000"/>
                    <a:lumOff val="15000"/>
                  </a:schemeClr>
                </a:solidFill>
              </a:rPr>
              <a:t>Льгота не применяется</a:t>
            </a:r>
            <a:r>
              <a:rPr lang="ru-RU" sz="1400" dirty="0">
                <a:solidFill>
                  <a:schemeClr val="tx1">
                    <a:lumMod val="85000"/>
                    <a:lumOff val="15000"/>
                  </a:schemeClr>
                </a:solidFill>
              </a:rPr>
              <a:t> к легковым автомобилям, сумма налога в отношении которых исчисляется с учетом повышающего коэффициента, а также водным (за исключением моторных лодок) и воздушным транспортным средствам.</a:t>
            </a:r>
            <a:endParaRPr lang="ru-RU" sz="1400" dirty="0" smtClean="0">
              <a:solidFill>
                <a:schemeClr val="tx1">
                  <a:lumMod val="85000"/>
                  <a:lumOff val="15000"/>
                </a:schemeClr>
              </a:solidFill>
            </a:endParaRPr>
          </a:p>
        </p:txBody>
      </p:sp>
    </p:spTree>
    <p:extLst>
      <p:ext uri="{BB962C8B-B14F-4D97-AF65-F5344CB8AC3E}">
        <p14:creationId xmlns:p14="http://schemas.microsoft.com/office/powerpoint/2010/main" val="40268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6718" y="468263"/>
            <a:ext cx="9204518" cy="648072"/>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Ветеран </a:t>
            </a:r>
            <a:r>
              <a:rPr lang="ru-RU" sz="3200" b="1" dirty="0">
                <a:solidFill>
                  <a:schemeClr val="accent1">
                    <a:lumMod val="50000"/>
                  </a:schemeClr>
                </a:solidFill>
                <a:latin typeface="Times New Roman" pitchFamily="18" charset="0"/>
                <a:cs typeface="Times New Roman" pitchFamily="18" charset="0"/>
              </a:rPr>
              <a:t>боевых действий</a:t>
            </a: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7</a:t>
            </a:fld>
            <a:endParaRPr lang="ru-RU" dirty="0">
              <a:solidFill>
                <a:prstClr val="black">
                  <a:tint val="75000"/>
                </a:prstClr>
              </a:solidFill>
            </a:endParaRPr>
          </a:p>
        </p:txBody>
      </p:sp>
      <p:sp>
        <p:nvSpPr>
          <p:cNvPr id="8" name="TextBox 7"/>
          <p:cNvSpPr txBox="1"/>
          <p:nvPr/>
        </p:nvSpPr>
        <p:spPr>
          <a:xfrm>
            <a:off x="866962" y="4110705"/>
            <a:ext cx="408737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Учалинский район</a:t>
            </a:r>
            <a:r>
              <a:rPr lang="en-US" sz="1400" b="1" dirty="0" smtClean="0">
                <a:solidFill>
                  <a:schemeClr val="tx1">
                    <a:lumMod val="85000"/>
                    <a:lumOff val="15000"/>
                  </a:schemeClr>
                </a:solidFill>
              </a:rPr>
              <a:t> </a:t>
            </a:r>
            <a:r>
              <a:rPr lang="ru-RU" sz="1400" b="1" dirty="0" smtClean="0">
                <a:solidFill>
                  <a:schemeClr val="tx1">
                    <a:lumMod val="85000"/>
                    <a:lumOff val="15000"/>
                  </a:schemeClr>
                </a:solidFill>
              </a:rPr>
              <a:t>(</a:t>
            </a:r>
            <a:r>
              <a:rPr lang="ru-RU" sz="1400" b="1" dirty="0" err="1" smtClean="0">
                <a:solidFill>
                  <a:schemeClr val="tx1">
                    <a:lumMod val="85000"/>
                    <a:lumOff val="15000"/>
                  </a:schemeClr>
                </a:solidFill>
              </a:rPr>
              <a:t>Ахуновский</a:t>
            </a:r>
            <a:r>
              <a:rPr lang="ru-RU" sz="1400" b="1" dirty="0" smtClean="0">
                <a:solidFill>
                  <a:schemeClr val="tx1">
                    <a:lumMod val="85000"/>
                    <a:lumOff val="15000"/>
                  </a:schemeClr>
                </a:solidFill>
              </a:rPr>
              <a:t> сельсовет)</a:t>
            </a:r>
            <a:endParaRPr lang="ru-RU" sz="1400" b="1" dirty="0">
              <a:solidFill>
                <a:schemeClr val="tx1">
                  <a:lumMod val="85000"/>
                  <a:lumOff val="15000"/>
                </a:schemeClr>
              </a:solidFill>
            </a:endParaRPr>
          </a:p>
        </p:txBody>
      </p:sp>
      <p:sp>
        <p:nvSpPr>
          <p:cNvPr id="13" name="TextBox 12"/>
          <p:cNvSpPr txBox="1"/>
          <p:nvPr/>
        </p:nvSpPr>
        <p:spPr>
          <a:xfrm>
            <a:off x="714376" y="6860033"/>
            <a:ext cx="8568952"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удостоверение ветерана боевых действий</a:t>
            </a:r>
          </a:p>
        </p:txBody>
      </p:sp>
      <p:sp>
        <p:nvSpPr>
          <p:cNvPr id="14" name="TextBox 13"/>
          <p:cNvSpPr txBox="1"/>
          <p:nvPr/>
        </p:nvSpPr>
        <p:spPr>
          <a:xfrm>
            <a:off x="854138" y="4428703"/>
            <a:ext cx="8885050" cy="203132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Решение Совета сельского поселения </a:t>
            </a:r>
            <a:r>
              <a:rPr lang="ru-RU" sz="1400" dirty="0" err="1">
                <a:solidFill>
                  <a:schemeClr val="tx1">
                    <a:lumMod val="85000"/>
                    <a:lumOff val="15000"/>
                  </a:schemeClr>
                </a:solidFill>
              </a:rPr>
              <a:t>Ахуновский</a:t>
            </a:r>
            <a:r>
              <a:rPr lang="ru-RU" sz="1400" dirty="0">
                <a:solidFill>
                  <a:schemeClr val="tx1">
                    <a:lumMod val="85000"/>
                    <a:lumOff val="15000"/>
                  </a:schemeClr>
                </a:solidFill>
              </a:rPr>
              <a:t> сельсовет муниципального района Учалинский район Республики Башкортостан "Об установлении земельного </a:t>
            </a:r>
            <a:r>
              <a:rPr lang="ru-RU" sz="1400" dirty="0" smtClean="0">
                <a:solidFill>
                  <a:schemeClr val="tx1">
                    <a:lumMod val="85000"/>
                    <a:lumOff val="15000"/>
                  </a:schemeClr>
                </a:solidFill>
              </a:rPr>
              <a:t>налога« №20 от 28.10.2019  </a:t>
            </a:r>
            <a:r>
              <a:rPr lang="ru-RU" sz="1400" dirty="0">
                <a:solidFill>
                  <a:schemeClr val="tx1">
                    <a:lumMod val="85000"/>
                    <a:lumOff val="15000"/>
                  </a:schemeClr>
                </a:solidFill>
              </a:rPr>
              <a:t>(в редакции от 27.11.2024 №67)</a:t>
            </a:r>
          </a:p>
          <a:p>
            <a:r>
              <a:rPr lang="ru-RU" sz="1400" dirty="0" smtClean="0">
                <a:solidFill>
                  <a:schemeClr val="tx1">
                    <a:lumMod val="85000"/>
                    <a:lumOff val="15000"/>
                  </a:schemeClr>
                </a:solidFill>
              </a:rPr>
              <a:t>Уменьшается налоговая база (на </a:t>
            </a:r>
            <a:r>
              <a:rPr lang="ru-RU" sz="1400" dirty="0" err="1" smtClean="0">
                <a:solidFill>
                  <a:schemeClr val="tx1">
                    <a:lumMod val="85000"/>
                    <a:lumOff val="15000"/>
                  </a:schemeClr>
                </a:solidFill>
              </a:rPr>
              <a:t>величену</a:t>
            </a:r>
            <a:r>
              <a:rPr lang="ru-RU" sz="1400" dirty="0" smtClean="0">
                <a:solidFill>
                  <a:schemeClr val="tx1">
                    <a:lumMod val="85000"/>
                    <a:lumOff val="15000"/>
                  </a:schemeClr>
                </a:solidFill>
              </a:rPr>
              <a:t> кадастровой стоимости) одного </a:t>
            </a:r>
            <a:r>
              <a:rPr lang="ru-RU" sz="1400" dirty="0">
                <a:solidFill>
                  <a:schemeClr val="tx1">
                    <a:lumMod val="85000"/>
                    <a:lumOff val="15000"/>
                  </a:schemeClr>
                </a:solidFill>
              </a:rPr>
              <a:t>земельного участка, не используемого в предпринимательской деятельности в следующих размерах: </a:t>
            </a:r>
          </a:p>
          <a:p>
            <a:r>
              <a:rPr lang="ru-RU" sz="1400" dirty="0">
                <a:solidFill>
                  <a:schemeClr val="tx1">
                    <a:lumMod val="85000"/>
                    <a:lumOff val="15000"/>
                  </a:schemeClr>
                </a:solidFill>
              </a:rPr>
              <a:t>- 3 </a:t>
            </a:r>
            <a:r>
              <a:rPr lang="ru-RU" sz="1400" dirty="0" smtClean="0">
                <a:solidFill>
                  <a:schemeClr val="tx1">
                    <a:lumMod val="85000"/>
                    <a:lumOff val="15000"/>
                  </a:schemeClr>
                </a:solidFill>
              </a:rPr>
              <a:t>сотки + дополнительно 6 соток  </a:t>
            </a:r>
            <a:r>
              <a:rPr lang="ru-RU" sz="1400" dirty="0">
                <a:solidFill>
                  <a:schemeClr val="tx1">
                    <a:lumMod val="85000"/>
                    <a:lumOff val="15000"/>
                  </a:schemeClr>
                </a:solidFill>
              </a:rPr>
              <a:t>- в отношении земельных участков, занимаемых домами  индивидуальной жилой застройки, для ведения личного подсобного хозяйства;</a:t>
            </a:r>
          </a:p>
          <a:p>
            <a:pPr marL="285750" indent="-285750">
              <a:buFontTx/>
              <a:buChar char="-"/>
            </a:pPr>
            <a:r>
              <a:rPr lang="ru-RU" sz="1400" dirty="0" smtClean="0">
                <a:solidFill>
                  <a:schemeClr val="tx1">
                    <a:lumMod val="85000"/>
                    <a:lumOff val="15000"/>
                  </a:schemeClr>
                </a:solidFill>
              </a:rPr>
              <a:t>4 </a:t>
            </a:r>
            <a:r>
              <a:rPr lang="ru-RU" sz="1400" dirty="0">
                <a:solidFill>
                  <a:schemeClr val="tx1">
                    <a:lumMod val="85000"/>
                    <a:lumOff val="15000"/>
                  </a:schemeClr>
                </a:solidFill>
              </a:rPr>
              <a:t>сотки - в отношении земельных участков, предназначенных для садоводства и </a:t>
            </a:r>
            <a:r>
              <a:rPr lang="ru-RU" sz="1400" dirty="0" smtClean="0">
                <a:solidFill>
                  <a:schemeClr val="tx1">
                    <a:lumMod val="85000"/>
                    <a:lumOff val="15000"/>
                  </a:schemeClr>
                </a:solidFill>
              </a:rPr>
              <a:t>огородничества</a:t>
            </a:r>
          </a:p>
          <a:p>
            <a:pPr marL="285750" indent="-285750">
              <a:buFontTx/>
              <a:buChar char="-"/>
            </a:pPr>
            <a:r>
              <a:rPr lang="ru-RU" sz="1400" dirty="0" smtClean="0">
                <a:solidFill>
                  <a:schemeClr val="tx1">
                    <a:lumMod val="85000"/>
                    <a:lumOff val="15000"/>
                  </a:schemeClr>
                </a:solidFill>
              </a:rPr>
              <a:t>16 соток- в отношении земельных участок сельскохозяйственного назначения</a:t>
            </a:r>
            <a:endParaRPr lang="ru-RU" sz="1400" dirty="0">
              <a:solidFill>
                <a:schemeClr val="tx1">
                  <a:lumMod val="85000"/>
                  <a:lumOff val="15000"/>
                </a:schemeClr>
              </a:solidFill>
            </a:endParaRPr>
          </a:p>
        </p:txBody>
      </p:sp>
      <p:sp>
        <p:nvSpPr>
          <p:cNvPr id="18" name="TextBox 17"/>
          <p:cNvSpPr txBox="1"/>
          <p:nvPr/>
        </p:nvSpPr>
        <p:spPr>
          <a:xfrm>
            <a:off x="2388226" y="1647039"/>
            <a:ext cx="57606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9" name="TextBox 18"/>
          <p:cNvSpPr txBox="1"/>
          <p:nvPr/>
        </p:nvSpPr>
        <p:spPr>
          <a:xfrm>
            <a:off x="866962" y="2248717"/>
            <a:ext cx="4526477"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smtClean="0">
                <a:solidFill>
                  <a:schemeClr val="tx1">
                    <a:lumMod val="85000"/>
                    <a:lumOff val="15000"/>
                  </a:schemeClr>
                </a:solidFill>
              </a:rPr>
              <a:t>Благоварский</a:t>
            </a:r>
            <a:r>
              <a:rPr lang="ru-RU" sz="1400" b="1" dirty="0" smtClean="0">
                <a:solidFill>
                  <a:schemeClr val="tx1">
                    <a:lumMod val="85000"/>
                    <a:lumOff val="15000"/>
                  </a:schemeClr>
                </a:solidFill>
              </a:rPr>
              <a:t> район (</a:t>
            </a:r>
            <a:r>
              <a:rPr lang="ru-RU" sz="1400" b="1" dirty="0" err="1" smtClean="0">
                <a:solidFill>
                  <a:schemeClr val="tx1">
                    <a:lumMod val="85000"/>
                    <a:lumOff val="15000"/>
                  </a:schemeClr>
                </a:solidFill>
              </a:rPr>
              <a:t>Балышлинский</a:t>
            </a:r>
            <a:r>
              <a:rPr lang="ru-RU" sz="1400" b="1" dirty="0" smtClean="0">
                <a:solidFill>
                  <a:schemeClr val="tx1">
                    <a:lumMod val="85000"/>
                    <a:lumOff val="15000"/>
                  </a:schemeClr>
                </a:solidFill>
              </a:rPr>
              <a:t> сельсовет)</a:t>
            </a:r>
            <a:endParaRPr lang="ru-RU" sz="1400" b="1" i="1" dirty="0">
              <a:solidFill>
                <a:schemeClr val="tx1">
                  <a:lumMod val="85000"/>
                  <a:lumOff val="15000"/>
                </a:schemeClr>
              </a:solidFill>
            </a:endParaRPr>
          </a:p>
        </p:txBody>
      </p:sp>
      <p:sp>
        <p:nvSpPr>
          <p:cNvPr id="20" name="TextBox 19"/>
          <p:cNvSpPr txBox="1"/>
          <p:nvPr/>
        </p:nvSpPr>
        <p:spPr>
          <a:xfrm>
            <a:off x="880902" y="2556495"/>
            <a:ext cx="8748401"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Решение совета сельского поселения </a:t>
            </a:r>
            <a:r>
              <a:rPr lang="ru-RU" sz="1400" dirty="0" err="1">
                <a:solidFill>
                  <a:schemeClr val="tx1">
                    <a:lumMod val="85000"/>
                    <a:lumOff val="15000"/>
                  </a:schemeClr>
                </a:solidFill>
              </a:rPr>
              <a:t>Балышлинский</a:t>
            </a:r>
            <a:r>
              <a:rPr lang="ru-RU" sz="1400" dirty="0">
                <a:solidFill>
                  <a:schemeClr val="tx1">
                    <a:lumMod val="85000"/>
                    <a:lumOff val="15000"/>
                  </a:schemeClr>
                </a:solidFill>
              </a:rPr>
              <a:t> сельсовет муниципального района </a:t>
            </a:r>
            <a:r>
              <a:rPr lang="ru-RU" sz="1400" dirty="0" err="1">
                <a:solidFill>
                  <a:schemeClr val="tx1">
                    <a:lumMod val="85000"/>
                    <a:lumOff val="15000"/>
                  </a:schemeClr>
                </a:solidFill>
              </a:rPr>
              <a:t>Благоварский</a:t>
            </a:r>
            <a:r>
              <a:rPr lang="ru-RU" sz="1400" dirty="0">
                <a:solidFill>
                  <a:schemeClr val="tx1">
                    <a:lumMod val="85000"/>
                    <a:lumOff val="15000"/>
                  </a:schemeClr>
                </a:solidFill>
              </a:rPr>
              <a:t> район Республики Башкортостан "Об установлении земельного налога" </a:t>
            </a:r>
            <a:r>
              <a:rPr lang="ru-RU" sz="1400" dirty="0" smtClean="0">
                <a:solidFill>
                  <a:schemeClr val="tx1">
                    <a:lumMod val="85000"/>
                    <a:lumOff val="15000"/>
                  </a:schemeClr>
                </a:solidFill>
              </a:rPr>
              <a:t>№284 от 27.02.2023 (в </a:t>
            </a:r>
            <a:r>
              <a:rPr lang="ru-RU" sz="1400" dirty="0">
                <a:solidFill>
                  <a:schemeClr val="tx1">
                    <a:lumMod val="85000"/>
                    <a:lumOff val="15000"/>
                  </a:schemeClr>
                </a:solidFill>
              </a:rPr>
              <a:t>редакции от 16.10.2024 № 68)</a:t>
            </a:r>
          </a:p>
          <a:p>
            <a:r>
              <a:rPr lang="ru-RU" sz="1400" dirty="0" smtClean="0">
                <a:solidFill>
                  <a:schemeClr val="tx1">
                    <a:lumMod val="85000"/>
                    <a:lumOff val="15000"/>
                  </a:schemeClr>
                </a:solidFill>
              </a:rPr>
              <a:t>- Не платится налог за один земельный участок, который </a:t>
            </a:r>
            <a:r>
              <a:rPr lang="ru-RU" sz="1400" dirty="0">
                <a:solidFill>
                  <a:schemeClr val="tx1">
                    <a:lumMod val="85000"/>
                    <a:lumOff val="15000"/>
                  </a:schemeClr>
                </a:solidFill>
              </a:rPr>
              <a:t>не </a:t>
            </a:r>
            <a:r>
              <a:rPr lang="ru-RU" sz="1400" dirty="0" smtClean="0">
                <a:solidFill>
                  <a:schemeClr val="tx1">
                    <a:lumMod val="85000"/>
                    <a:lumOff val="15000"/>
                  </a:schemeClr>
                </a:solidFill>
              </a:rPr>
              <a:t>используется в </a:t>
            </a:r>
            <a:r>
              <a:rPr lang="ru-RU" sz="1400" dirty="0">
                <a:solidFill>
                  <a:schemeClr val="tx1">
                    <a:lumMod val="85000"/>
                    <a:lumOff val="15000"/>
                  </a:schemeClr>
                </a:solidFill>
              </a:rPr>
              <a:t>предпринимательской деятельности и не </a:t>
            </a:r>
            <a:r>
              <a:rPr lang="ru-RU" sz="1400" dirty="0" smtClean="0">
                <a:solidFill>
                  <a:schemeClr val="tx1">
                    <a:lumMod val="85000"/>
                    <a:lumOff val="15000"/>
                  </a:schemeClr>
                </a:solidFill>
              </a:rPr>
              <a:t>сдается </a:t>
            </a:r>
            <a:r>
              <a:rPr lang="ru-RU" sz="1400" dirty="0">
                <a:solidFill>
                  <a:schemeClr val="tx1">
                    <a:lumMod val="85000"/>
                    <a:lumOff val="15000"/>
                  </a:schemeClr>
                </a:solidFill>
              </a:rPr>
              <a:t>в </a:t>
            </a:r>
            <a:r>
              <a:rPr lang="ru-RU" sz="1400" dirty="0" smtClean="0">
                <a:solidFill>
                  <a:schemeClr val="tx1">
                    <a:lumMod val="85000"/>
                    <a:lumOff val="15000"/>
                  </a:schemeClr>
                </a:solidFill>
              </a:rPr>
              <a:t>аренду</a:t>
            </a:r>
            <a:endParaRPr lang="ru-RU" sz="1400" dirty="0">
              <a:solidFill>
                <a:schemeClr val="tx1">
                  <a:lumMod val="85000"/>
                  <a:lumOff val="15000"/>
                </a:schemeClr>
              </a:solidFill>
            </a:endParaRPr>
          </a:p>
        </p:txBody>
      </p:sp>
      <p:sp>
        <p:nvSpPr>
          <p:cNvPr id="22" name="TextBox 21"/>
          <p:cNvSpPr txBox="1"/>
          <p:nvPr/>
        </p:nvSpPr>
        <p:spPr>
          <a:xfrm>
            <a:off x="4030966" y="1302542"/>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      Земельный налог</a:t>
            </a:r>
            <a:endParaRPr lang="ru-RU" sz="1600" b="1" dirty="0">
              <a:solidFill>
                <a:schemeClr val="tx1">
                  <a:lumMod val="85000"/>
                  <a:lumOff val="15000"/>
                </a:schemeClr>
              </a:solidFill>
            </a:endParaRPr>
          </a:p>
        </p:txBody>
      </p:sp>
    </p:spTree>
    <p:extLst>
      <p:ext uri="{BB962C8B-B14F-4D97-AF65-F5344CB8AC3E}">
        <p14:creationId xmlns:p14="http://schemas.microsoft.com/office/powerpoint/2010/main" val="11550997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8034" y="324247"/>
            <a:ext cx="9577064" cy="1166758"/>
          </a:xfrm>
        </p:spPr>
        <p:txBody>
          <a:bodyPr>
            <a:normAutofit fontScale="90000"/>
          </a:bodyPr>
          <a:lstStyle/>
          <a:p>
            <a:r>
              <a:rPr lang="ru-RU" sz="3300" b="1" dirty="0" smtClean="0">
                <a:solidFill>
                  <a:schemeClr val="accent1">
                    <a:lumMod val="50000"/>
                  </a:schemeClr>
                </a:solidFill>
                <a:latin typeface="Times New Roman" pitchFamily="18" charset="0"/>
                <a:cs typeface="Times New Roman" pitchFamily="18" charset="0"/>
              </a:rPr>
              <a:t>Родители </a:t>
            </a:r>
            <a:r>
              <a:rPr lang="ru-RU" sz="3300" b="1" dirty="0">
                <a:solidFill>
                  <a:schemeClr val="accent1">
                    <a:lumMod val="50000"/>
                  </a:schemeClr>
                </a:solidFill>
                <a:latin typeface="Times New Roman" pitchFamily="18" charset="0"/>
                <a:cs typeface="Times New Roman" pitchFamily="18" charset="0"/>
              </a:rPr>
              <a:t>в </a:t>
            </a:r>
            <a:r>
              <a:rPr lang="ru-RU" sz="3300" b="1" dirty="0" smtClean="0">
                <a:solidFill>
                  <a:schemeClr val="accent1">
                    <a:lumMod val="50000"/>
                  </a:schemeClr>
                </a:solidFill>
                <a:latin typeface="Times New Roman" pitchFamily="18" charset="0"/>
                <a:cs typeface="Times New Roman" pitchFamily="18" charset="0"/>
              </a:rPr>
              <a:t>многодетных семьях</a:t>
            </a:r>
            <a:br>
              <a:rPr lang="ru-RU" sz="3300" b="1" dirty="0" smtClean="0">
                <a:solidFill>
                  <a:schemeClr val="accent1">
                    <a:lumMod val="50000"/>
                  </a:schemeClr>
                </a:solidFill>
                <a:latin typeface="Times New Roman" pitchFamily="18" charset="0"/>
                <a:cs typeface="Times New Roman" pitchFamily="18" charset="0"/>
              </a:rPr>
            </a:br>
            <a:r>
              <a:rPr lang="ru-RU" sz="3300" b="1" dirty="0" smtClean="0">
                <a:solidFill>
                  <a:schemeClr val="accent1">
                    <a:lumMod val="50000"/>
                  </a:schemeClr>
                </a:solidFill>
                <a:latin typeface="Times New Roman" pitchFamily="18" charset="0"/>
                <a:cs typeface="Times New Roman" pitchFamily="18" charset="0"/>
              </a:rPr>
              <a:t> </a:t>
            </a:r>
            <a:r>
              <a:rPr lang="ru-RU" sz="2000" b="1" dirty="0" smtClean="0">
                <a:solidFill>
                  <a:schemeClr val="accent1">
                    <a:lumMod val="50000"/>
                  </a:schemeClr>
                </a:solidFill>
                <a:latin typeface="Times New Roman" pitchFamily="18" charset="0"/>
                <a:cs typeface="Times New Roman" pitchFamily="18" charset="0"/>
              </a:rPr>
              <a:t>(трое и более несовершеннолетних детей (детей в возрасте до 23 лет, обучающихся по очной форме обучения))</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8</a:t>
            </a:fld>
            <a:endParaRPr lang="ru-RU" dirty="0">
              <a:solidFill>
                <a:prstClr val="black">
                  <a:tint val="75000"/>
                </a:prstClr>
              </a:solidFill>
            </a:endParaRPr>
          </a:p>
        </p:txBody>
      </p:sp>
      <p:sp>
        <p:nvSpPr>
          <p:cNvPr id="6" name="TextBox 5"/>
          <p:cNvSpPr txBox="1"/>
          <p:nvPr/>
        </p:nvSpPr>
        <p:spPr>
          <a:xfrm>
            <a:off x="4151425" y="1735370"/>
            <a:ext cx="2448272"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tx1">
                    <a:lumMod val="85000"/>
                    <a:lumOff val="15000"/>
                  </a:schemeClr>
                </a:solidFill>
              </a:rPr>
              <a:t>Налог на имущество</a:t>
            </a:r>
            <a:endParaRPr lang="ru-RU" sz="1800" b="1" dirty="0">
              <a:solidFill>
                <a:schemeClr val="tx1">
                  <a:lumMod val="85000"/>
                  <a:lumOff val="15000"/>
                </a:schemeClr>
              </a:solidFill>
            </a:endParaRPr>
          </a:p>
        </p:txBody>
      </p:sp>
      <p:sp>
        <p:nvSpPr>
          <p:cNvPr id="7" name="TextBox 6"/>
          <p:cNvSpPr txBox="1"/>
          <p:nvPr/>
        </p:nvSpPr>
        <p:spPr>
          <a:xfrm>
            <a:off x="696741" y="2772519"/>
            <a:ext cx="9262552" cy="13849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Уменьшается </a:t>
            </a:r>
            <a:r>
              <a:rPr lang="ru-RU" sz="1400" dirty="0">
                <a:solidFill>
                  <a:schemeClr val="tx1">
                    <a:lumMod val="85000"/>
                    <a:lumOff val="15000"/>
                  </a:schemeClr>
                </a:solidFill>
              </a:rPr>
              <a:t>на величину кадастровой </a:t>
            </a:r>
            <a:r>
              <a:rPr lang="ru-RU" sz="1400" dirty="0" smtClean="0">
                <a:solidFill>
                  <a:schemeClr val="tx1">
                    <a:lumMod val="85000"/>
                    <a:lumOff val="15000"/>
                  </a:schemeClr>
                </a:solidFill>
              </a:rPr>
              <a:t>стоимости:</a:t>
            </a:r>
          </a:p>
          <a:p>
            <a:pPr marL="285750" indent="-285750">
              <a:buFontTx/>
              <a:buChar char="-"/>
            </a:pPr>
            <a:r>
              <a:rPr lang="ru-RU" sz="1400" dirty="0" smtClean="0">
                <a:solidFill>
                  <a:schemeClr val="tx1">
                    <a:lumMod val="85000"/>
                    <a:lumOff val="15000"/>
                  </a:schemeClr>
                </a:solidFill>
              </a:rPr>
              <a:t>5 </a:t>
            </a:r>
            <a:r>
              <a:rPr lang="ru-RU" sz="1400" dirty="0">
                <a:solidFill>
                  <a:schemeClr val="tx1">
                    <a:lumMod val="85000"/>
                    <a:lumOff val="15000"/>
                  </a:schemeClr>
                </a:solidFill>
              </a:rPr>
              <a:t>квадратных метров общей площади квартиры, площади части квартиры, </a:t>
            </a:r>
            <a:r>
              <a:rPr lang="ru-RU" sz="1400" dirty="0" smtClean="0">
                <a:solidFill>
                  <a:schemeClr val="tx1">
                    <a:lumMod val="85000"/>
                    <a:lumOff val="15000"/>
                  </a:schemeClr>
                </a:solidFill>
              </a:rPr>
              <a:t>комнаты;</a:t>
            </a:r>
          </a:p>
          <a:p>
            <a:pPr marL="285750" indent="-285750">
              <a:buFontTx/>
              <a:buChar char="-"/>
            </a:pPr>
            <a:r>
              <a:rPr lang="ru-RU" sz="1400" dirty="0" smtClean="0">
                <a:solidFill>
                  <a:schemeClr val="tx1">
                    <a:lumMod val="85000"/>
                    <a:lumOff val="15000"/>
                  </a:schemeClr>
                </a:solidFill>
              </a:rPr>
              <a:t>7 </a:t>
            </a:r>
            <a:r>
              <a:rPr lang="ru-RU" sz="1400" dirty="0">
                <a:solidFill>
                  <a:schemeClr val="tx1">
                    <a:lumMod val="85000"/>
                    <a:lumOff val="15000"/>
                  </a:schemeClr>
                </a:solidFill>
              </a:rPr>
              <a:t>квадратных метров общей площади жилого дома, части жилого дома в расчете на каждого ребенка</a:t>
            </a:r>
            <a:r>
              <a:rPr lang="ru-RU" sz="1400" dirty="0" smtClean="0">
                <a:solidFill>
                  <a:schemeClr val="tx1">
                    <a:lumMod val="85000"/>
                    <a:lumOff val="15000"/>
                  </a:schemeClr>
                </a:solidFill>
              </a:rPr>
              <a:t>.</a:t>
            </a:r>
            <a:r>
              <a:rPr lang="en-US" sz="1400" dirty="0" smtClean="0">
                <a:solidFill>
                  <a:schemeClr val="tx1">
                    <a:lumMod val="85000"/>
                    <a:lumOff val="15000"/>
                  </a:schemeClr>
                </a:solidFill>
              </a:rPr>
              <a:t> </a:t>
            </a:r>
            <a:endParaRPr lang="ru-RU" sz="1400" dirty="0" smtClean="0">
              <a:solidFill>
                <a:schemeClr val="tx1">
                  <a:lumMod val="85000"/>
                  <a:lumOff val="15000"/>
                </a:schemeClr>
              </a:solidFill>
            </a:endParaRPr>
          </a:p>
          <a:p>
            <a:r>
              <a:rPr lang="en-US" sz="1400" dirty="0" smtClean="0">
                <a:solidFill>
                  <a:schemeClr val="tx1">
                    <a:lumMod val="85000"/>
                    <a:lumOff val="15000"/>
                  </a:schemeClr>
                </a:solidFill>
              </a:rPr>
              <a:t>(</a:t>
            </a:r>
            <a:r>
              <a:rPr lang="ru-RU" sz="1400" dirty="0" smtClean="0">
                <a:solidFill>
                  <a:schemeClr val="tx1">
                    <a:lumMod val="85000"/>
                    <a:lumOff val="15000"/>
                  </a:schemeClr>
                </a:solidFill>
              </a:rPr>
              <a:t>Например: квартира площадью 60 </a:t>
            </a:r>
            <a:r>
              <a:rPr lang="ru-RU" sz="1400" dirty="0" err="1" smtClean="0">
                <a:solidFill>
                  <a:schemeClr val="tx1">
                    <a:lumMod val="85000"/>
                    <a:lumOff val="15000"/>
                  </a:schemeClr>
                </a:solidFill>
              </a:rPr>
              <a:t>кв.м</a:t>
            </a:r>
            <a:r>
              <a:rPr lang="ru-RU" sz="1400" dirty="0" smtClean="0">
                <a:solidFill>
                  <a:schemeClr val="tx1">
                    <a:lumMod val="85000"/>
                    <a:lumOff val="15000"/>
                  </a:schemeClr>
                </a:solidFill>
              </a:rPr>
              <a:t>. в собственности всех челнов семьи с 3 детьми по 1/5. Отец и мать не платят налог (у каждого вычет 21 </a:t>
            </a:r>
            <a:r>
              <a:rPr lang="ru-RU" sz="1400" dirty="0" err="1" smtClean="0">
                <a:solidFill>
                  <a:schemeClr val="tx1">
                    <a:lumMod val="85000"/>
                    <a:lumOff val="15000"/>
                  </a:schemeClr>
                </a:solidFill>
              </a:rPr>
              <a:t>кв.м</a:t>
            </a:r>
            <a:r>
              <a:rPr lang="ru-RU" sz="1400" dirty="0" smtClean="0">
                <a:solidFill>
                  <a:schemeClr val="tx1">
                    <a:lumMod val="85000"/>
                    <a:lumOff val="15000"/>
                  </a:schemeClr>
                </a:solidFill>
              </a:rPr>
              <a:t>., а в собственности по 12 </a:t>
            </a:r>
            <a:r>
              <a:rPr lang="ru-RU" sz="1400" dirty="0" err="1" smtClean="0">
                <a:solidFill>
                  <a:schemeClr val="tx1">
                    <a:lumMod val="85000"/>
                    <a:lumOff val="15000"/>
                  </a:schemeClr>
                </a:solidFill>
              </a:rPr>
              <a:t>кв.м</a:t>
            </a:r>
            <a:r>
              <a:rPr lang="ru-RU" sz="1400" dirty="0" smtClean="0">
                <a:solidFill>
                  <a:schemeClr val="tx1">
                    <a:lumMod val="85000"/>
                    <a:lumOff val="15000"/>
                  </a:schemeClr>
                </a:solidFill>
              </a:rPr>
              <a:t>.), детям рассчитывается налог) п.6.1 ст.403 НК РФ ( в ред. ФЗ №425 от 28.11.2025)</a:t>
            </a:r>
            <a:endParaRPr lang="ru-RU" sz="1400" i="1" dirty="0">
              <a:solidFill>
                <a:schemeClr val="tx1">
                  <a:lumMod val="85000"/>
                  <a:lumOff val="15000"/>
                </a:schemeClr>
              </a:solidFill>
            </a:endParaRPr>
          </a:p>
        </p:txBody>
      </p:sp>
      <p:sp>
        <p:nvSpPr>
          <p:cNvPr id="8" name="TextBox 7"/>
          <p:cNvSpPr txBox="1"/>
          <p:nvPr/>
        </p:nvSpPr>
        <p:spPr>
          <a:xfrm>
            <a:off x="4151425" y="4271009"/>
            <a:ext cx="2448272"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tx1">
                    <a:lumMod val="85000"/>
                    <a:lumOff val="15000"/>
                  </a:schemeClr>
                </a:solidFill>
              </a:rPr>
              <a:t>        Земельный налог</a:t>
            </a:r>
            <a:endParaRPr lang="ru-RU" sz="1800" b="1" dirty="0">
              <a:solidFill>
                <a:schemeClr val="tx1">
                  <a:lumMod val="85000"/>
                  <a:lumOff val="15000"/>
                </a:schemeClr>
              </a:solidFill>
            </a:endParaRPr>
          </a:p>
        </p:txBody>
      </p:sp>
      <p:sp>
        <p:nvSpPr>
          <p:cNvPr id="9" name="TextBox 8"/>
          <p:cNvSpPr txBox="1"/>
          <p:nvPr/>
        </p:nvSpPr>
        <p:spPr>
          <a:xfrm>
            <a:off x="697213" y="4730382"/>
            <a:ext cx="9032451"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Каждый из родителей не платит </a:t>
            </a:r>
            <a:r>
              <a:rPr lang="ru-RU" sz="1600" dirty="0">
                <a:solidFill>
                  <a:schemeClr val="tx1">
                    <a:lumMod val="85000"/>
                    <a:lumOff val="15000"/>
                  </a:schemeClr>
                </a:solidFill>
              </a:rPr>
              <a:t>налог за 6 соток в отношении одного земельного </a:t>
            </a:r>
            <a:r>
              <a:rPr lang="ru-RU" sz="1600" dirty="0" smtClean="0">
                <a:solidFill>
                  <a:schemeClr val="tx1">
                    <a:lumMod val="85000"/>
                    <a:lumOff val="15000"/>
                  </a:schemeClr>
                </a:solidFill>
              </a:rPr>
              <a:t>участка п.10 ст. 391 НК РФ ( в ред. ФЗ №425-ФЗ от 28.11.2025)</a:t>
            </a:r>
          </a:p>
        </p:txBody>
      </p:sp>
      <p:sp>
        <p:nvSpPr>
          <p:cNvPr id="10" name="TextBox 9"/>
          <p:cNvSpPr txBox="1"/>
          <p:nvPr/>
        </p:nvSpPr>
        <p:spPr>
          <a:xfrm>
            <a:off x="3872384" y="2104702"/>
            <a:ext cx="288032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предусмотренные НК РФ</a:t>
            </a:r>
            <a:endParaRPr lang="ru-RU" sz="1400" dirty="0">
              <a:solidFill>
                <a:schemeClr val="tx1">
                  <a:lumMod val="85000"/>
                  <a:lumOff val="15000"/>
                </a:schemeClr>
              </a:solidFill>
            </a:endParaRPr>
          </a:p>
        </p:txBody>
      </p:sp>
      <p:sp>
        <p:nvSpPr>
          <p:cNvPr id="14" name="TextBox 13"/>
          <p:cNvSpPr txBox="1"/>
          <p:nvPr/>
        </p:nvSpPr>
        <p:spPr>
          <a:xfrm>
            <a:off x="710086" y="5476375"/>
            <a:ext cx="9019578"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a:solidFill>
                  <a:schemeClr val="tx1">
                    <a:lumMod val="85000"/>
                    <a:lumOff val="15000"/>
                  </a:schemeClr>
                </a:solidFill>
              </a:rPr>
              <a:t>Подтверждающие документы</a:t>
            </a:r>
            <a:r>
              <a:rPr lang="ru-RU" sz="1600" dirty="0" smtClean="0">
                <a:solidFill>
                  <a:schemeClr val="tx1">
                    <a:lumMod val="85000"/>
                    <a:lumOff val="15000"/>
                  </a:schemeClr>
                </a:solidFill>
              </a:rPr>
              <a:t>: свидетельство </a:t>
            </a:r>
            <a:r>
              <a:rPr lang="ru-RU" sz="1600" dirty="0">
                <a:solidFill>
                  <a:schemeClr val="tx1">
                    <a:lumMod val="85000"/>
                    <a:lumOff val="15000"/>
                  </a:schemeClr>
                </a:solidFill>
              </a:rPr>
              <a:t>о </a:t>
            </a:r>
            <a:r>
              <a:rPr lang="ru-RU" sz="1600" dirty="0" smtClean="0">
                <a:solidFill>
                  <a:schemeClr val="tx1">
                    <a:lumMod val="85000"/>
                    <a:lumOff val="15000"/>
                  </a:schemeClr>
                </a:solidFill>
              </a:rPr>
              <a:t>рождении детей, </a:t>
            </a:r>
            <a:r>
              <a:rPr lang="ru-RU" sz="1600" dirty="0">
                <a:solidFill>
                  <a:schemeClr val="tx1">
                    <a:lumMod val="85000"/>
                    <a:lumOff val="15000"/>
                  </a:schemeClr>
                </a:solidFill>
              </a:rPr>
              <a:t>удостоверение многодетной </a:t>
            </a:r>
            <a:r>
              <a:rPr lang="ru-RU" sz="1600" dirty="0" smtClean="0">
                <a:solidFill>
                  <a:schemeClr val="tx1">
                    <a:lumMod val="85000"/>
                    <a:lumOff val="15000"/>
                  </a:schemeClr>
                </a:solidFill>
              </a:rPr>
              <a:t>семьи, справка об очной форме обучения для детей старше 18 лет до 23 лет)</a:t>
            </a:r>
            <a:endParaRPr lang="ru-RU" sz="1600" dirty="0">
              <a:solidFill>
                <a:schemeClr val="tx1">
                  <a:lumMod val="85000"/>
                  <a:lumOff val="15000"/>
                </a:schemeClr>
              </a:solidFill>
            </a:endParaRPr>
          </a:p>
        </p:txBody>
      </p:sp>
      <p:sp>
        <p:nvSpPr>
          <p:cNvPr id="15" name="TextBox 14"/>
          <p:cNvSpPr txBox="1"/>
          <p:nvPr/>
        </p:nvSpPr>
        <p:spPr>
          <a:xfrm>
            <a:off x="728664" y="6064251"/>
            <a:ext cx="9001000"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Для многодетных семей имеются льготы принятые решениями органов местного самоуправления.</a:t>
            </a:r>
            <a:r>
              <a:rPr lang="ru-RU" sz="1600" dirty="0"/>
              <a:t> Дополнительную информацию можно получить на официальном сайте ФНС России, сервис «Справочная информация о ставках и льготах по имущественным налогам», либо в налоговом органе по месту нахождения объекта налогообложения. </a:t>
            </a:r>
            <a:endParaRPr lang="ru-RU" sz="1600" dirty="0">
              <a:solidFill>
                <a:schemeClr val="tx1">
                  <a:lumMod val="85000"/>
                  <a:lumOff val="15000"/>
                </a:schemeClr>
              </a:solidFill>
            </a:endParaRPr>
          </a:p>
        </p:txBody>
      </p:sp>
    </p:spTree>
    <p:extLst>
      <p:ext uri="{BB962C8B-B14F-4D97-AF65-F5344CB8AC3E}">
        <p14:creationId xmlns:p14="http://schemas.microsoft.com/office/powerpoint/2010/main" val="37635770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8034" y="324247"/>
            <a:ext cx="9577064" cy="1166758"/>
          </a:xfrm>
        </p:spPr>
        <p:txBody>
          <a:bodyPr>
            <a:normAutofit fontScale="90000"/>
          </a:bodyPr>
          <a:lstStyle/>
          <a:p>
            <a:r>
              <a:rPr lang="ru-RU" sz="3300" b="1" dirty="0" smtClean="0">
                <a:solidFill>
                  <a:schemeClr val="accent1">
                    <a:lumMod val="50000"/>
                  </a:schemeClr>
                </a:solidFill>
                <a:latin typeface="Times New Roman" pitchFamily="18" charset="0"/>
                <a:cs typeface="Times New Roman" pitchFamily="18" charset="0"/>
              </a:rPr>
              <a:t>Родители </a:t>
            </a:r>
            <a:r>
              <a:rPr lang="ru-RU" sz="3300" b="1" dirty="0">
                <a:solidFill>
                  <a:schemeClr val="accent1">
                    <a:lumMod val="50000"/>
                  </a:schemeClr>
                </a:solidFill>
                <a:latin typeface="Times New Roman" pitchFamily="18" charset="0"/>
                <a:cs typeface="Times New Roman" pitchFamily="18" charset="0"/>
              </a:rPr>
              <a:t>в </a:t>
            </a:r>
            <a:r>
              <a:rPr lang="ru-RU" sz="3300" b="1" dirty="0" smtClean="0">
                <a:solidFill>
                  <a:schemeClr val="accent1">
                    <a:lumMod val="50000"/>
                  </a:schemeClr>
                </a:solidFill>
                <a:latin typeface="Times New Roman" pitchFamily="18" charset="0"/>
                <a:cs typeface="Times New Roman" pitchFamily="18" charset="0"/>
              </a:rPr>
              <a:t>многодетных семьях</a:t>
            </a:r>
            <a:br>
              <a:rPr lang="ru-RU" sz="3300" b="1" dirty="0" smtClean="0">
                <a:solidFill>
                  <a:schemeClr val="accent1">
                    <a:lumMod val="50000"/>
                  </a:schemeClr>
                </a:solidFill>
                <a:latin typeface="Times New Roman" pitchFamily="18" charset="0"/>
                <a:cs typeface="Times New Roman" pitchFamily="18" charset="0"/>
              </a:rPr>
            </a:br>
            <a:r>
              <a:rPr lang="ru-RU" sz="3300" b="1" dirty="0" smtClean="0">
                <a:solidFill>
                  <a:schemeClr val="accent1">
                    <a:lumMod val="50000"/>
                  </a:schemeClr>
                </a:solidFill>
                <a:latin typeface="Times New Roman" pitchFamily="18" charset="0"/>
                <a:cs typeface="Times New Roman" pitchFamily="18" charset="0"/>
              </a:rPr>
              <a:t> </a:t>
            </a:r>
            <a:r>
              <a:rPr lang="ru-RU" sz="2000" b="1" dirty="0" smtClean="0">
                <a:solidFill>
                  <a:schemeClr val="accent1">
                    <a:lumMod val="50000"/>
                  </a:schemeClr>
                </a:solidFill>
                <a:latin typeface="Times New Roman" pitchFamily="18" charset="0"/>
                <a:cs typeface="Times New Roman" pitchFamily="18" charset="0"/>
              </a:rPr>
              <a:t>(трое и более несовершеннолетних детей (детей в возрасте до 23 лет, обучающихся по очной форме обучения))</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9</a:t>
            </a:fld>
            <a:endParaRPr lang="ru-RU" dirty="0">
              <a:solidFill>
                <a:prstClr val="black">
                  <a:tint val="75000"/>
                </a:prstClr>
              </a:solidFill>
            </a:endParaRPr>
          </a:p>
        </p:txBody>
      </p:sp>
      <p:sp>
        <p:nvSpPr>
          <p:cNvPr id="6" name="TextBox 5"/>
          <p:cNvSpPr txBox="1"/>
          <p:nvPr/>
        </p:nvSpPr>
        <p:spPr>
          <a:xfrm>
            <a:off x="4151425" y="1735370"/>
            <a:ext cx="2448272"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tx1">
                    <a:lumMod val="85000"/>
                    <a:lumOff val="15000"/>
                  </a:schemeClr>
                </a:solidFill>
              </a:rPr>
              <a:t>Транспортный налог</a:t>
            </a:r>
            <a:endParaRPr lang="ru-RU" sz="1800" b="1" dirty="0">
              <a:solidFill>
                <a:schemeClr val="tx1">
                  <a:lumMod val="85000"/>
                  <a:lumOff val="15000"/>
                </a:schemeClr>
              </a:solidFill>
            </a:endParaRPr>
          </a:p>
        </p:txBody>
      </p:sp>
      <p:sp>
        <p:nvSpPr>
          <p:cNvPr id="9" name="TextBox 8"/>
          <p:cNvSpPr txBox="1"/>
          <p:nvPr/>
        </p:nvSpPr>
        <p:spPr>
          <a:xfrm>
            <a:off x="794907" y="3060551"/>
            <a:ext cx="8656249"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Один из родителей </a:t>
            </a:r>
            <a:r>
              <a:rPr lang="ru-RU" sz="1600" dirty="0" smtClean="0">
                <a:solidFill>
                  <a:schemeClr val="tx1">
                    <a:lumMod val="85000"/>
                    <a:lumOff val="15000"/>
                  </a:schemeClr>
                </a:solidFill>
              </a:rPr>
              <a:t>(усыновителей) либо опекун (попечитель) освобождается от уплаты налога в отношении одного легкового автомобиля с мощностью двигателя до 150 </a:t>
            </a:r>
            <a:r>
              <a:rPr lang="ru-RU" sz="1600" dirty="0" err="1" smtClean="0">
                <a:solidFill>
                  <a:schemeClr val="tx1">
                    <a:lumMod val="85000"/>
                    <a:lumOff val="15000"/>
                  </a:schemeClr>
                </a:solidFill>
              </a:rPr>
              <a:t>л.с</a:t>
            </a:r>
            <a:r>
              <a:rPr lang="ru-RU" sz="1600" dirty="0" smtClean="0">
                <a:solidFill>
                  <a:schemeClr val="tx1">
                    <a:lumMod val="85000"/>
                    <a:lumOff val="15000"/>
                  </a:schemeClr>
                </a:solidFill>
              </a:rPr>
              <a:t>. включительно и одного автобуса с мощностью двигателя до 125 </a:t>
            </a:r>
            <a:r>
              <a:rPr lang="ru-RU" sz="1600" dirty="0" err="1" smtClean="0">
                <a:solidFill>
                  <a:schemeClr val="tx1">
                    <a:lumMod val="85000"/>
                    <a:lumOff val="15000"/>
                  </a:schemeClr>
                </a:solidFill>
              </a:rPr>
              <a:t>л.с</a:t>
            </a:r>
            <a:r>
              <a:rPr lang="ru-RU" sz="1600" dirty="0" smtClean="0">
                <a:solidFill>
                  <a:schemeClr val="tx1">
                    <a:lumMod val="85000"/>
                    <a:lumOff val="15000"/>
                  </a:schemeClr>
                </a:solidFill>
              </a:rPr>
              <a:t>.</a:t>
            </a:r>
            <a:r>
              <a:rPr lang="ru-RU" sz="1600" dirty="0">
                <a:solidFill>
                  <a:schemeClr val="tx1">
                    <a:lumMod val="85000"/>
                    <a:lumOff val="15000"/>
                  </a:schemeClr>
                </a:solidFill>
              </a:rPr>
              <a:t> </a:t>
            </a:r>
            <a:endParaRPr lang="ru-RU" sz="1600" dirty="0" smtClean="0">
              <a:solidFill>
                <a:schemeClr val="tx1">
                  <a:lumMod val="85000"/>
                  <a:lumOff val="15000"/>
                </a:schemeClr>
              </a:solidFill>
            </a:endParaRPr>
          </a:p>
          <a:p>
            <a:r>
              <a:rPr lang="ru-RU" sz="1600" dirty="0">
                <a:solidFill>
                  <a:schemeClr val="tx1">
                    <a:lumMod val="85000"/>
                    <a:lumOff val="15000"/>
                  </a:schemeClr>
                </a:solidFill>
              </a:rPr>
              <a:t>(</a:t>
            </a:r>
            <a:r>
              <a:rPr lang="ru-RU" sz="1600" dirty="0" smtClean="0">
                <a:solidFill>
                  <a:schemeClr val="tx1">
                    <a:lumMod val="85000"/>
                    <a:lumOff val="15000"/>
                  </a:schemeClr>
                </a:solidFill>
              </a:rPr>
              <a:t>Закон </a:t>
            </a:r>
            <a:r>
              <a:rPr lang="ru-RU" sz="1600" dirty="0">
                <a:solidFill>
                  <a:schemeClr val="tx1">
                    <a:lumMod val="85000"/>
                    <a:lumOff val="15000"/>
                  </a:schemeClr>
                </a:solidFill>
              </a:rPr>
              <a:t>РБ «О транспортном налоге» №365-З от 27.11.2002 года (в ред. от 28.01.2018</a:t>
            </a:r>
            <a:r>
              <a:rPr lang="ru-RU" sz="1600" dirty="0" smtClean="0">
                <a:solidFill>
                  <a:schemeClr val="tx1">
                    <a:lumMod val="85000"/>
                    <a:lumOff val="15000"/>
                  </a:schemeClr>
                </a:solidFill>
              </a:rPr>
              <a:t>))</a:t>
            </a:r>
            <a:endParaRPr lang="ru-RU" sz="1600" dirty="0">
              <a:solidFill>
                <a:schemeClr val="tx1">
                  <a:lumMod val="85000"/>
                  <a:lumOff val="15000"/>
                </a:schemeClr>
              </a:solidFill>
            </a:endParaRPr>
          </a:p>
        </p:txBody>
      </p:sp>
      <p:sp>
        <p:nvSpPr>
          <p:cNvPr id="10" name="TextBox 9"/>
          <p:cNvSpPr txBox="1"/>
          <p:nvPr/>
        </p:nvSpPr>
        <p:spPr>
          <a:xfrm>
            <a:off x="3887856" y="2258590"/>
            <a:ext cx="3043019"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На 2025 год льгота </a:t>
            </a:r>
            <a:r>
              <a:rPr lang="ru-RU" sz="1400" dirty="0">
                <a:solidFill>
                  <a:schemeClr val="tx1">
                    <a:lumMod val="85000"/>
                    <a:lumOff val="15000"/>
                  </a:schemeClr>
                </a:solidFill>
              </a:rPr>
              <a:t>НЕ предусмотрена </a:t>
            </a:r>
          </a:p>
        </p:txBody>
      </p:sp>
      <p:sp>
        <p:nvSpPr>
          <p:cNvPr id="14" name="TextBox 13"/>
          <p:cNvSpPr txBox="1"/>
          <p:nvPr/>
        </p:nvSpPr>
        <p:spPr>
          <a:xfrm>
            <a:off x="769402" y="6228903"/>
            <a:ext cx="9019578"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a:solidFill>
                  <a:schemeClr val="tx1">
                    <a:lumMod val="85000"/>
                    <a:lumOff val="15000"/>
                  </a:schemeClr>
                </a:solidFill>
              </a:rPr>
              <a:t>Подтверждающие документы</a:t>
            </a:r>
            <a:r>
              <a:rPr lang="ru-RU" sz="1600" dirty="0" smtClean="0">
                <a:solidFill>
                  <a:schemeClr val="tx1">
                    <a:lumMod val="85000"/>
                    <a:lumOff val="15000"/>
                  </a:schemeClr>
                </a:solidFill>
              </a:rPr>
              <a:t>: свидетельство </a:t>
            </a:r>
            <a:r>
              <a:rPr lang="ru-RU" sz="1600" dirty="0">
                <a:solidFill>
                  <a:schemeClr val="tx1">
                    <a:lumMod val="85000"/>
                    <a:lumOff val="15000"/>
                  </a:schemeClr>
                </a:solidFill>
              </a:rPr>
              <a:t>о </a:t>
            </a:r>
            <a:r>
              <a:rPr lang="ru-RU" sz="1600" dirty="0" smtClean="0">
                <a:solidFill>
                  <a:schemeClr val="tx1">
                    <a:lumMod val="85000"/>
                    <a:lumOff val="15000"/>
                  </a:schemeClr>
                </a:solidFill>
              </a:rPr>
              <a:t>рождении детей, </a:t>
            </a:r>
            <a:r>
              <a:rPr lang="ru-RU" sz="1600" dirty="0">
                <a:solidFill>
                  <a:schemeClr val="tx1">
                    <a:lumMod val="85000"/>
                    <a:lumOff val="15000"/>
                  </a:schemeClr>
                </a:solidFill>
              </a:rPr>
              <a:t>удостоверение многодетной </a:t>
            </a:r>
            <a:r>
              <a:rPr lang="ru-RU" sz="1600" dirty="0" smtClean="0">
                <a:solidFill>
                  <a:schemeClr val="tx1">
                    <a:lumMod val="85000"/>
                    <a:lumOff val="15000"/>
                  </a:schemeClr>
                </a:solidFill>
              </a:rPr>
              <a:t>семьи, справка об очной форме обучения для детей старше 18 лет до 23 лет)</a:t>
            </a:r>
            <a:endParaRPr lang="ru-RU" sz="1600" dirty="0">
              <a:solidFill>
                <a:schemeClr val="tx1">
                  <a:lumMod val="85000"/>
                  <a:lumOff val="15000"/>
                </a:schemeClr>
              </a:solidFill>
            </a:endParaRPr>
          </a:p>
        </p:txBody>
      </p:sp>
      <p:sp>
        <p:nvSpPr>
          <p:cNvPr id="11" name="TextBox 10"/>
          <p:cNvSpPr txBox="1"/>
          <p:nvPr/>
        </p:nvSpPr>
        <p:spPr>
          <a:xfrm>
            <a:off x="3546500" y="2630961"/>
            <a:ext cx="3877678"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за налоговые периоды с 2018 по 2024 гг. </a:t>
            </a:r>
            <a:endParaRPr lang="ru-RU" sz="1400" dirty="0">
              <a:solidFill>
                <a:schemeClr val="tx1">
                  <a:lumMod val="85000"/>
                  <a:lumOff val="15000"/>
                </a:schemeClr>
              </a:solidFill>
            </a:endParaRPr>
          </a:p>
        </p:txBody>
      </p:sp>
      <p:sp>
        <p:nvSpPr>
          <p:cNvPr id="13" name="TextBox 12"/>
          <p:cNvSpPr txBox="1"/>
          <p:nvPr/>
        </p:nvSpPr>
        <p:spPr>
          <a:xfrm>
            <a:off x="794907" y="4826793"/>
            <a:ext cx="8656249"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Один из родителей </a:t>
            </a:r>
            <a:r>
              <a:rPr lang="ru-RU" sz="1600" dirty="0" smtClean="0">
                <a:solidFill>
                  <a:schemeClr val="tx1">
                    <a:lumMod val="85000"/>
                    <a:lumOff val="15000"/>
                  </a:schemeClr>
                </a:solidFill>
              </a:rPr>
              <a:t>(усыновителей) либо опекун (попечитель</a:t>
            </a:r>
            <a:r>
              <a:rPr lang="ru-RU" sz="1600" dirty="0">
                <a:solidFill>
                  <a:schemeClr val="tx1">
                    <a:lumMod val="85000"/>
                    <a:lumOff val="15000"/>
                  </a:schemeClr>
                </a:solidFill>
              </a:rPr>
              <a:t>) </a:t>
            </a:r>
            <a:r>
              <a:rPr lang="ru-RU" sz="1600" dirty="0" smtClean="0">
                <a:solidFill>
                  <a:schemeClr val="tx1">
                    <a:lumMod val="85000"/>
                    <a:lumOff val="15000"/>
                  </a:schemeClr>
                </a:solidFill>
              </a:rPr>
              <a:t>уплачивают </a:t>
            </a:r>
            <a:r>
              <a:rPr lang="ru-RU" sz="1600" dirty="0">
                <a:solidFill>
                  <a:schemeClr val="tx1">
                    <a:lumMod val="85000"/>
                    <a:lumOff val="15000"/>
                  </a:schemeClr>
                </a:solidFill>
              </a:rPr>
              <a:t>налог в размере 50 процентов соответствующих ставок налога в отношении одного легкового автомобиля с мощностью двигателя </a:t>
            </a:r>
            <a:r>
              <a:rPr lang="ru-RU" sz="1600" dirty="0" smtClean="0">
                <a:solidFill>
                  <a:schemeClr val="tx1">
                    <a:lumMod val="85000"/>
                    <a:lumOff val="15000"/>
                  </a:schemeClr>
                </a:solidFill>
              </a:rPr>
              <a:t>от 150 </a:t>
            </a:r>
            <a:r>
              <a:rPr lang="ru-RU" sz="1600" dirty="0" err="1" smtClean="0">
                <a:solidFill>
                  <a:schemeClr val="tx1">
                    <a:lumMod val="85000"/>
                    <a:lumOff val="15000"/>
                  </a:schemeClr>
                </a:solidFill>
              </a:rPr>
              <a:t>л.с</a:t>
            </a:r>
            <a:r>
              <a:rPr lang="ru-RU" sz="1600" dirty="0" smtClean="0">
                <a:solidFill>
                  <a:schemeClr val="tx1">
                    <a:lumMod val="85000"/>
                    <a:lumOff val="15000"/>
                  </a:schemeClr>
                </a:solidFill>
              </a:rPr>
              <a:t>. до 200 </a:t>
            </a:r>
            <a:r>
              <a:rPr lang="ru-RU" sz="1600" dirty="0" err="1" smtClean="0">
                <a:solidFill>
                  <a:schemeClr val="tx1">
                    <a:lumMod val="85000"/>
                    <a:lumOff val="15000"/>
                  </a:schemeClr>
                </a:solidFill>
              </a:rPr>
              <a:t>л.с</a:t>
            </a:r>
            <a:r>
              <a:rPr lang="ru-RU" sz="1600" dirty="0" smtClean="0">
                <a:solidFill>
                  <a:schemeClr val="tx1">
                    <a:lumMod val="85000"/>
                    <a:lumOff val="15000"/>
                  </a:schemeClr>
                </a:solidFill>
              </a:rPr>
              <a:t>. включительно.</a:t>
            </a:r>
          </a:p>
          <a:p>
            <a:r>
              <a:rPr lang="ru-RU" sz="1600" dirty="0" smtClean="0">
                <a:solidFill>
                  <a:schemeClr val="tx1">
                    <a:lumMod val="85000"/>
                    <a:lumOff val="15000"/>
                  </a:schemeClr>
                </a:solidFill>
              </a:rPr>
              <a:t> </a:t>
            </a:r>
            <a:r>
              <a:rPr lang="ru-RU" sz="1600" dirty="0">
                <a:solidFill>
                  <a:schemeClr val="tx1">
                    <a:lumMod val="85000"/>
                    <a:lumOff val="15000"/>
                  </a:schemeClr>
                </a:solidFill>
              </a:rPr>
              <a:t>(</a:t>
            </a:r>
            <a:r>
              <a:rPr lang="ru-RU" sz="1600" dirty="0" smtClean="0">
                <a:solidFill>
                  <a:schemeClr val="tx1">
                    <a:lumMod val="85000"/>
                    <a:lumOff val="15000"/>
                  </a:schemeClr>
                </a:solidFill>
              </a:rPr>
              <a:t>Закон </a:t>
            </a:r>
            <a:r>
              <a:rPr lang="ru-RU" sz="1600" dirty="0">
                <a:solidFill>
                  <a:schemeClr val="tx1">
                    <a:lumMod val="85000"/>
                    <a:lumOff val="15000"/>
                  </a:schemeClr>
                </a:solidFill>
              </a:rPr>
              <a:t>РБ «О транспортном налоге» №365-З от 27.11.2002 года (в ред. от </a:t>
            </a:r>
            <a:r>
              <a:rPr lang="ru-RU" sz="1600" dirty="0" smtClean="0">
                <a:solidFill>
                  <a:schemeClr val="tx1">
                    <a:lumMod val="85000"/>
                    <a:lumOff val="15000"/>
                  </a:schemeClr>
                </a:solidFill>
              </a:rPr>
              <a:t>05.05.2021))</a:t>
            </a:r>
            <a:endParaRPr lang="ru-RU" sz="1600" dirty="0">
              <a:solidFill>
                <a:schemeClr val="tx1">
                  <a:lumMod val="85000"/>
                  <a:lumOff val="15000"/>
                </a:schemeClr>
              </a:solidFill>
            </a:endParaRPr>
          </a:p>
        </p:txBody>
      </p:sp>
      <p:sp>
        <p:nvSpPr>
          <p:cNvPr id="16" name="TextBox 15"/>
          <p:cNvSpPr txBox="1"/>
          <p:nvPr/>
        </p:nvSpPr>
        <p:spPr>
          <a:xfrm>
            <a:off x="3546500" y="4212679"/>
            <a:ext cx="387767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1400" dirty="0" smtClean="0">
                <a:solidFill>
                  <a:schemeClr val="tx1">
                    <a:lumMod val="85000"/>
                    <a:lumOff val="15000"/>
                  </a:schemeClr>
                </a:solidFill>
              </a:rPr>
              <a:t>Дополнительные льготы за налоговые периоды с 2021 по 2023 гг. </a:t>
            </a:r>
            <a:endParaRPr lang="ru-RU" sz="1400" dirty="0">
              <a:solidFill>
                <a:schemeClr val="tx1">
                  <a:lumMod val="85000"/>
                  <a:lumOff val="15000"/>
                </a:schemeClr>
              </a:solidFill>
            </a:endParaRPr>
          </a:p>
        </p:txBody>
      </p:sp>
    </p:spTree>
    <p:extLst>
      <p:ext uri="{BB962C8B-B14F-4D97-AF65-F5344CB8AC3E}">
        <p14:creationId xmlns:p14="http://schemas.microsoft.com/office/powerpoint/2010/main" val="20556133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2929" y="396255"/>
            <a:ext cx="9577064" cy="878726"/>
          </a:xfrm>
        </p:spPr>
        <p:txBody>
          <a:bodyPr>
            <a:normAutofit fontScale="90000"/>
          </a:bodyPr>
          <a:lstStyle/>
          <a:p>
            <a:r>
              <a:rPr lang="ru-RU" sz="3300" b="1" dirty="0" smtClean="0">
                <a:solidFill>
                  <a:schemeClr val="accent1">
                    <a:lumMod val="50000"/>
                  </a:schemeClr>
                </a:solidFill>
                <a:latin typeface="Times New Roman" pitchFamily="18" charset="0"/>
                <a:cs typeface="Times New Roman" pitchFamily="18" charset="0"/>
              </a:rPr>
              <a:t>Многодетные семьи</a:t>
            </a:r>
            <a:br>
              <a:rPr lang="ru-RU" sz="3300" b="1" dirty="0" smtClean="0">
                <a:solidFill>
                  <a:schemeClr val="accent1">
                    <a:lumMod val="50000"/>
                  </a:schemeClr>
                </a:solidFill>
                <a:latin typeface="Times New Roman" pitchFamily="18" charset="0"/>
                <a:cs typeface="Times New Roman" pitchFamily="18" charset="0"/>
              </a:rPr>
            </a:br>
            <a:r>
              <a:rPr lang="ru-RU" sz="3300" b="1" dirty="0" smtClean="0">
                <a:solidFill>
                  <a:schemeClr val="accent1">
                    <a:lumMod val="50000"/>
                  </a:schemeClr>
                </a:solidFill>
                <a:latin typeface="Times New Roman" pitchFamily="18" charset="0"/>
                <a:cs typeface="Times New Roman" pitchFamily="18" charset="0"/>
              </a:rPr>
              <a:t> </a:t>
            </a:r>
            <a:r>
              <a:rPr lang="ru-RU" sz="2000" b="1" dirty="0" smtClean="0">
                <a:solidFill>
                  <a:schemeClr val="accent1">
                    <a:lumMod val="50000"/>
                  </a:schemeClr>
                </a:solidFill>
                <a:latin typeface="Times New Roman" pitchFamily="18" charset="0"/>
                <a:cs typeface="Times New Roman" pitchFamily="18" charset="0"/>
              </a:rPr>
              <a:t>(трое и более несовершеннолетних </a:t>
            </a:r>
            <a:r>
              <a:rPr lang="ru-RU" sz="2000" b="1" dirty="0">
                <a:solidFill>
                  <a:schemeClr val="accent1">
                    <a:lumMod val="50000"/>
                  </a:schemeClr>
                </a:solidFill>
                <a:latin typeface="Times New Roman" pitchFamily="18" charset="0"/>
                <a:cs typeface="Times New Roman" pitchFamily="18" charset="0"/>
              </a:rPr>
              <a:t>детей (детей в возрасте до 23 лет, обучающихся </a:t>
            </a:r>
            <a:r>
              <a:rPr lang="ru-RU" sz="2000" b="1" dirty="0" smtClean="0">
                <a:solidFill>
                  <a:schemeClr val="accent1">
                    <a:lumMod val="50000"/>
                  </a:schemeClr>
                </a:solidFill>
                <a:latin typeface="Times New Roman" pitchFamily="18" charset="0"/>
                <a:cs typeface="Times New Roman" pitchFamily="18" charset="0"/>
              </a:rPr>
              <a:t>по </a:t>
            </a:r>
            <a:r>
              <a:rPr lang="ru-RU" sz="2000" b="1" dirty="0">
                <a:solidFill>
                  <a:schemeClr val="accent1">
                    <a:lumMod val="50000"/>
                  </a:schemeClr>
                </a:solidFill>
                <a:latin typeface="Times New Roman" pitchFamily="18" charset="0"/>
                <a:cs typeface="Times New Roman" pitchFamily="18" charset="0"/>
              </a:rPr>
              <a:t>очной форме </a:t>
            </a:r>
            <a:r>
              <a:rPr lang="ru-RU" sz="2000" b="1" dirty="0" smtClean="0">
                <a:solidFill>
                  <a:schemeClr val="accent1">
                    <a:lumMod val="50000"/>
                  </a:schemeClr>
                </a:solidFill>
                <a:latin typeface="Times New Roman" pitchFamily="18" charset="0"/>
                <a:cs typeface="Times New Roman" pitchFamily="18" charset="0"/>
              </a:rPr>
              <a:t>обучения))</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10</a:t>
            </a:fld>
            <a:endParaRPr lang="ru-RU" dirty="0">
              <a:solidFill>
                <a:prstClr val="black">
                  <a:tint val="75000"/>
                </a:prstClr>
              </a:solidFill>
            </a:endParaRPr>
          </a:p>
        </p:txBody>
      </p:sp>
      <p:sp>
        <p:nvSpPr>
          <p:cNvPr id="6" name="TextBox 5"/>
          <p:cNvSpPr txBox="1"/>
          <p:nvPr/>
        </p:nvSpPr>
        <p:spPr>
          <a:xfrm>
            <a:off x="747083" y="1601295"/>
            <a:ext cx="2448272"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tx1">
                    <a:lumMod val="85000"/>
                    <a:lumOff val="15000"/>
                  </a:schemeClr>
                </a:solidFill>
              </a:rPr>
              <a:t>Налог на имущество</a:t>
            </a:r>
            <a:endParaRPr lang="ru-RU" sz="1800" b="1" dirty="0">
              <a:solidFill>
                <a:schemeClr val="tx1">
                  <a:lumMod val="85000"/>
                  <a:lumOff val="15000"/>
                </a:schemeClr>
              </a:solidFill>
            </a:endParaRPr>
          </a:p>
        </p:txBody>
      </p:sp>
      <p:sp>
        <p:nvSpPr>
          <p:cNvPr id="7" name="TextBox 6"/>
          <p:cNvSpPr txBox="1"/>
          <p:nvPr/>
        </p:nvSpPr>
        <p:spPr>
          <a:xfrm>
            <a:off x="747083" y="2166845"/>
            <a:ext cx="702078"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smtClean="0">
                <a:solidFill>
                  <a:schemeClr val="tx1">
                    <a:lumMod val="85000"/>
                    <a:lumOff val="15000"/>
                  </a:schemeClr>
                </a:solidFill>
              </a:rPr>
              <a:t>г.Уфа</a:t>
            </a:r>
            <a:endParaRPr lang="ru-RU" sz="1400" b="1" i="1" dirty="0">
              <a:solidFill>
                <a:schemeClr val="tx1">
                  <a:lumMod val="85000"/>
                  <a:lumOff val="15000"/>
                </a:schemeClr>
              </a:solidFill>
            </a:endParaRPr>
          </a:p>
        </p:txBody>
      </p:sp>
      <p:sp>
        <p:nvSpPr>
          <p:cNvPr id="14" name="TextBox 13"/>
          <p:cNvSpPr txBox="1"/>
          <p:nvPr/>
        </p:nvSpPr>
        <p:spPr>
          <a:xfrm>
            <a:off x="747084" y="6606648"/>
            <a:ext cx="8740075"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свидетельство </a:t>
            </a:r>
            <a:r>
              <a:rPr lang="ru-RU" sz="1400" dirty="0">
                <a:solidFill>
                  <a:schemeClr val="tx1">
                    <a:lumMod val="85000"/>
                    <a:lumOff val="15000"/>
                  </a:schemeClr>
                </a:solidFill>
              </a:rPr>
              <a:t>о </a:t>
            </a:r>
            <a:r>
              <a:rPr lang="ru-RU" sz="1400" dirty="0" smtClean="0">
                <a:solidFill>
                  <a:schemeClr val="tx1">
                    <a:lumMod val="85000"/>
                    <a:lumOff val="15000"/>
                  </a:schemeClr>
                </a:solidFill>
              </a:rPr>
              <a:t>рождении детей, </a:t>
            </a:r>
            <a:r>
              <a:rPr lang="ru-RU" sz="1400" dirty="0">
                <a:solidFill>
                  <a:schemeClr val="tx1">
                    <a:lumMod val="85000"/>
                    <a:lumOff val="15000"/>
                  </a:schemeClr>
                </a:solidFill>
              </a:rPr>
              <a:t>удостоверение многодетной </a:t>
            </a:r>
            <a:r>
              <a:rPr lang="ru-RU" sz="1400" dirty="0" smtClean="0">
                <a:solidFill>
                  <a:schemeClr val="tx1">
                    <a:lumMod val="85000"/>
                    <a:lumOff val="15000"/>
                  </a:schemeClr>
                </a:solidFill>
              </a:rPr>
              <a:t>семьи, справка о составе семьи, справка об очной форме обучения для детей старше 18 лет до 23 лет.</a:t>
            </a:r>
            <a:endParaRPr lang="ru-RU" sz="1400" dirty="0">
              <a:solidFill>
                <a:schemeClr val="tx1">
                  <a:lumMod val="85000"/>
                  <a:lumOff val="15000"/>
                </a:schemeClr>
              </a:solidFill>
            </a:endParaRPr>
          </a:p>
        </p:txBody>
      </p:sp>
      <p:sp>
        <p:nvSpPr>
          <p:cNvPr id="12" name="TextBox 11"/>
          <p:cNvSpPr txBox="1"/>
          <p:nvPr/>
        </p:nvSpPr>
        <p:spPr>
          <a:xfrm>
            <a:off x="4050556" y="1607305"/>
            <a:ext cx="57606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6" name="TextBox 15"/>
          <p:cNvSpPr txBox="1"/>
          <p:nvPr/>
        </p:nvSpPr>
        <p:spPr>
          <a:xfrm>
            <a:off x="747083" y="2484487"/>
            <a:ext cx="9064113"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Физические лица, имеющие трех и более несовершеннолетних детей </a:t>
            </a:r>
            <a:r>
              <a:rPr lang="ru-RU" sz="1400" dirty="0" smtClean="0">
                <a:solidFill>
                  <a:schemeClr val="tx1">
                    <a:lumMod val="85000"/>
                    <a:lumOff val="15000"/>
                  </a:schemeClr>
                </a:solidFill>
              </a:rPr>
              <a:t>- Решение </a:t>
            </a:r>
            <a:r>
              <a:rPr lang="ru-RU" sz="1400" dirty="0">
                <a:solidFill>
                  <a:schemeClr val="tx1">
                    <a:lumMod val="85000"/>
                    <a:lumOff val="15000"/>
                  </a:schemeClr>
                </a:solidFill>
              </a:rPr>
              <a:t>Совета городского округа город Уфа Республики Башкортостан "О налоге на имущество физических лиц" №37/4 от 26.11.2014 (в редакции от 03.07.2020 № 63/2)</a:t>
            </a:r>
          </a:p>
          <a:p>
            <a:r>
              <a:rPr lang="ru-RU" sz="1400" dirty="0" smtClean="0">
                <a:solidFill>
                  <a:schemeClr val="tx1">
                    <a:lumMod val="85000"/>
                    <a:lumOff val="15000"/>
                  </a:schemeClr>
                </a:solidFill>
              </a:rPr>
              <a:t>Льгота предоставляется </a:t>
            </a:r>
            <a:r>
              <a:rPr lang="ru-RU" sz="1400" b="1" dirty="0" smtClean="0">
                <a:solidFill>
                  <a:schemeClr val="tx1">
                    <a:lumMod val="85000"/>
                    <a:lumOff val="15000"/>
                  </a:schemeClr>
                </a:solidFill>
              </a:rPr>
              <a:t>на один объект </a:t>
            </a:r>
            <a:r>
              <a:rPr lang="ru-RU" sz="1400" dirty="0" smtClean="0">
                <a:solidFill>
                  <a:schemeClr val="tx1">
                    <a:lumMod val="85000"/>
                    <a:lumOff val="15000"/>
                  </a:schemeClr>
                </a:solidFill>
              </a:rPr>
              <a:t>налогообложения, находящегося в собственности налогоплательщика и не используемого им в предпринимательской деятельности, из следующих видов (по выбору налогоплательщика):</a:t>
            </a:r>
          </a:p>
          <a:p>
            <a:r>
              <a:rPr lang="ru-RU" sz="1400" dirty="0" smtClean="0">
                <a:solidFill>
                  <a:schemeClr val="tx1">
                    <a:lumMod val="85000"/>
                    <a:lumOff val="15000"/>
                  </a:schemeClr>
                </a:solidFill>
              </a:rPr>
              <a:t>1) квартира, часть квартиры или комната;</a:t>
            </a:r>
          </a:p>
          <a:p>
            <a:r>
              <a:rPr lang="ru-RU" sz="1400" dirty="0" smtClean="0">
                <a:solidFill>
                  <a:schemeClr val="tx1">
                    <a:lumMod val="85000"/>
                    <a:lumOff val="15000"/>
                  </a:schemeClr>
                </a:solidFill>
              </a:rPr>
              <a:t>2) жилой дом или часть жилого дома.</a:t>
            </a:r>
          </a:p>
          <a:p>
            <a:r>
              <a:rPr lang="ru-RU" sz="1400" dirty="0" smtClean="0">
                <a:solidFill>
                  <a:schemeClr val="tx1">
                    <a:lumMod val="85000"/>
                    <a:lumOff val="15000"/>
                  </a:schemeClr>
                </a:solidFill>
              </a:rPr>
              <a:t>Кадастровая стоимость такого объекта не должна превышать 300 млн. рублей.</a:t>
            </a:r>
            <a:endParaRPr lang="ru-RU" sz="1400" dirty="0">
              <a:solidFill>
                <a:schemeClr val="tx1">
                  <a:lumMod val="85000"/>
                  <a:lumOff val="15000"/>
                </a:schemeClr>
              </a:solidFill>
            </a:endParaRPr>
          </a:p>
        </p:txBody>
      </p:sp>
      <p:sp>
        <p:nvSpPr>
          <p:cNvPr id="19" name="TextBox 18"/>
          <p:cNvSpPr txBox="1"/>
          <p:nvPr/>
        </p:nvSpPr>
        <p:spPr>
          <a:xfrm>
            <a:off x="747083" y="4624982"/>
            <a:ext cx="1143233"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smtClean="0">
                <a:solidFill>
                  <a:schemeClr val="tx1">
                    <a:lumMod val="85000"/>
                    <a:lumOff val="15000"/>
                  </a:schemeClr>
                </a:solidFill>
              </a:rPr>
              <a:t>г.Белорецк</a:t>
            </a:r>
            <a:r>
              <a:rPr lang="ru-RU" sz="1400" b="1" dirty="0" smtClean="0">
                <a:solidFill>
                  <a:schemeClr val="tx1">
                    <a:lumMod val="85000"/>
                    <a:lumOff val="15000"/>
                  </a:schemeClr>
                </a:solidFill>
              </a:rPr>
              <a:t> </a:t>
            </a:r>
            <a:endParaRPr lang="ru-RU" sz="1400" b="1" i="1" dirty="0">
              <a:solidFill>
                <a:schemeClr val="tx1">
                  <a:lumMod val="85000"/>
                  <a:lumOff val="15000"/>
                </a:schemeClr>
              </a:solidFill>
            </a:endParaRPr>
          </a:p>
        </p:txBody>
      </p:sp>
      <p:sp>
        <p:nvSpPr>
          <p:cNvPr id="20" name="TextBox 19"/>
          <p:cNvSpPr txBox="1"/>
          <p:nvPr/>
        </p:nvSpPr>
        <p:spPr>
          <a:xfrm>
            <a:off x="747084" y="4932759"/>
            <a:ext cx="8748401"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Решение Совета городского поселения город Белорецк муниципального района Белорецкий район Республики Башкортостан  "Об установлении налога на имущество физических </a:t>
            </a:r>
            <a:r>
              <a:rPr lang="ru-RU" sz="1400" dirty="0" smtClean="0">
                <a:solidFill>
                  <a:schemeClr val="tx1">
                    <a:lumMod val="85000"/>
                    <a:lumOff val="15000"/>
                  </a:schemeClr>
                </a:solidFill>
              </a:rPr>
              <a:t>лиц №245 от 27.11.2024 года</a:t>
            </a:r>
            <a:endParaRPr lang="ru-RU" sz="1400" dirty="0">
              <a:solidFill>
                <a:schemeClr val="tx1">
                  <a:lumMod val="85000"/>
                  <a:lumOff val="15000"/>
                </a:schemeClr>
              </a:solidFill>
            </a:endParaRPr>
          </a:p>
          <a:p>
            <a:endParaRPr lang="ru-RU" sz="1400" dirty="0" smtClean="0">
              <a:solidFill>
                <a:schemeClr val="tx1">
                  <a:lumMod val="85000"/>
                  <a:lumOff val="15000"/>
                </a:schemeClr>
              </a:solidFill>
            </a:endParaRPr>
          </a:p>
          <a:p>
            <a:r>
              <a:rPr lang="ru-RU" sz="1400" dirty="0" smtClean="0">
                <a:solidFill>
                  <a:schemeClr val="tx1">
                    <a:lumMod val="85000"/>
                    <a:lumOff val="15000"/>
                  </a:schemeClr>
                </a:solidFill>
              </a:rPr>
              <a:t>Не платится налог </a:t>
            </a:r>
            <a:r>
              <a:rPr lang="ru-RU" sz="1400" b="1" dirty="0" smtClean="0">
                <a:solidFill>
                  <a:schemeClr val="tx1">
                    <a:lumMod val="85000"/>
                    <a:lumOff val="15000"/>
                  </a:schemeClr>
                </a:solidFill>
              </a:rPr>
              <a:t>за один объект </a:t>
            </a:r>
            <a:r>
              <a:rPr lang="ru-RU" sz="1400" dirty="0">
                <a:solidFill>
                  <a:schemeClr val="tx1">
                    <a:lumMod val="85000"/>
                    <a:lumOff val="15000"/>
                  </a:schemeClr>
                </a:solidFill>
              </a:rPr>
              <a:t>налогообложения  </a:t>
            </a:r>
            <a:r>
              <a:rPr lang="ru-RU" sz="1400" b="1" dirty="0">
                <a:solidFill>
                  <a:schemeClr val="tx1">
                    <a:lumMod val="85000"/>
                    <a:lumOff val="15000"/>
                  </a:schemeClr>
                </a:solidFill>
              </a:rPr>
              <a:t>каждого вида</a:t>
            </a:r>
            <a:r>
              <a:rPr lang="ru-RU" sz="1400" dirty="0">
                <a:solidFill>
                  <a:schemeClr val="tx1">
                    <a:lumMod val="85000"/>
                    <a:lumOff val="15000"/>
                  </a:schemeClr>
                </a:solidFill>
              </a:rPr>
              <a:t>: жилой дом, квартира или комната, </a:t>
            </a:r>
            <a:r>
              <a:rPr lang="ru-RU" sz="1400" dirty="0" smtClean="0">
                <a:solidFill>
                  <a:schemeClr val="tx1">
                    <a:lumMod val="85000"/>
                    <a:lumOff val="15000"/>
                  </a:schemeClr>
                </a:solidFill>
              </a:rPr>
              <a:t>гараж. В отношении имущества не используемого в предпринимательской деятельности</a:t>
            </a:r>
            <a:endParaRPr lang="ru-RU" sz="1400" dirty="0">
              <a:solidFill>
                <a:schemeClr val="tx1">
                  <a:lumMod val="85000"/>
                  <a:lumOff val="15000"/>
                </a:schemeClr>
              </a:solidFill>
            </a:endParaRPr>
          </a:p>
        </p:txBody>
      </p:sp>
      <p:sp>
        <p:nvSpPr>
          <p:cNvPr id="4" name="Стрелка вправо 3"/>
          <p:cNvSpPr/>
          <p:nvPr/>
        </p:nvSpPr>
        <p:spPr>
          <a:xfrm>
            <a:off x="3195355" y="1785961"/>
            <a:ext cx="655325"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6147346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7623" y="468263"/>
            <a:ext cx="9577064" cy="878726"/>
          </a:xfrm>
        </p:spPr>
        <p:txBody>
          <a:bodyPr>
            <a:normAutofit fontScale="90000"/>
          </a:bodyPr>
          <a:lstStyle/>
          <a:p>
            <a:r>
              <a:rPr lang="ru-RU" sz="3300" b="1" dirty="0" smtClean="0">
                <a:solidFill>
                  <a:schemeClr val="accent1">
                    <a:lumMod val="50000"/>
                  </a:schemeClr>
                </a:solidFill>
                <a:latin typeface="Times New Roman" pitchFamily="18" charset="0"/>
                <a:cs typeface="Times New Roman" pitchFamily="18" charset="0"/>
              </a:rPr>
              <a:t>Многодетные семьи</a:t>
            </a:r>
            <a:br>
              <a:rPr lang="ru-RU" sz="3300" b="1" dirty="0" smtClean="0">
                <a:solidFill>
                  <a:schemeClr val="accent1">
                    <a:lumMod val="50000"/>
                  </a:schemeClr>
                </a:solidFill>
                <a:latin typeface="Times New Roman" pitchFamily="18" charset="0"/>
                <a:cs typeface="Times New Roman" pitchFamily="18" charset="0"/>
              </a:rPr>
            </a:br>
            <a:r>
              <a:rPr lang="ru-RU" sz="3300" b="1" dirty="0" smtClean="0">
                <a:solidFill>
                  <a:schemeClr val="accent1">
                    <a:lumMod val="50000"/>
                  </a:schemeClr>
                </a:solidFill>
                <a:latin typeface="Times New Roman" pitchFamily="18" charset="0"/>
                <a:cs typeface="Times New Roman" pitchFamily="18" charset="0"/>
              </a:rPr>
              <a:t> </a:t>
            </a:r>
            <a:r>
              <a:rPr lang="ru-RU" sz="2000" b="1" dirty="0" smtClean="0">
                <a:solidFill>
                  <a:schemeClr val="accent1">
                    <a:lumMod val="50000"/>
                  </a:schemeClr>
                </a:solidFill>
                <a:latin typeface="Times New Roman" pitchFamily="18" charset="0"/>
                <a:cs typeface="Times New Roman" pitchFamily="18" charset="0"/>
              </a:rPr>
              <a:t>(трое и более несовершеннолетних </a:t>
            </a:r>
            <a:r>
              <a:rPr lang="ru-RU" sz="2000" b="1" dirty="0">
                <a:solidFill>
                  <a:schemeClr val="accent1">
                    <a:lumMod val="50000"/>
                  </a:schemeClr>
                </a:solidFill>
                <a:latin typeface="Times New Roman" pitchFamily="18" charset="0"/>
                <a:cs typeface="Times New Roman" pitchFamily="18" charset="0"/>
              </a:rPr>
              <a:t>детей (детей в возрасте до 23 лет, обучающихся </a:t>
            </a:r>
            <a:r>
              <a:rPr lang="ru-RU" sz="2000" b="1" dirty="0" smtClean="0">
                <a:solidFill>
                  <a:schemeClr val="accent1">
                    <a:lumMod val="50000"/>
                  </a:schemeClr>
                </a:solidFill>
                <a:latin typeface="Times New Roman" pitchFamily="18" charset="0"/>
                <a:cs typeface="Times New Roman" pitchFamily="18" charset="0"/>
              </a:rPr>
              <a:t>по </a:t>
            </a:r>
            <a:r>
              <a:rPr lang="ru-RU" sz="2000" b="1" dirty="0">
                <a:solidFill>
                  <a:schemeClr val="accent1">
                    <a:lumMod val="50000"/>
                  </a:schemeClr>
                </a:solidFill>
                <a:latin typeface="Times New Roman" pitchFamily="18" charset="0"/>
                <a:cs typeface="Times New Roman" pitchFamily="18" charset="0"/>
              </a:rPr>
              <a:t>очной форме </a:t>
            </a:r>
            <a:r>
              <a:rPr lang="ru-RU" sz="2000" b="1" dirty="0" smtClean="0">
                <a:solidFill>
                  <a:schemeClr val="accent1">
                    <a:lumMod val="50000"/>
                  </a:schemeClr>
                </a:solidFill>
                <a:latin typeface="Times New Roman" pitchFamily="18" charset="0"/>
                <a:cs typeface="Times New Roman" pitchFamily="18" charset="0"/>
              </a:rPr>
              <a:t>обучения))</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11</a:t>
            </a:fld>
            <a:endParaRPr lang="ru-RU" dirty="0">
              <a:solidFill>
                <a:prstClr val="black">
                  <a:tint val="75000"/>
                </a:prstClr>
              </a:solidFill>
            </a:endParaRPr>
          </a:p>
        </p:txBody>
      </p:sp>
      <p:sp>
        <p:nvSpPr>
          <p:cNvPr id="6" name="TextBox 5"/>
          <p:cNvSpPr txBox="1"/>
          <p:nvPr/>
        </p:nvSpPr>
        <p:spPr>
          <a:xfrm>
            <a:off x="747622" y="1604007"/>
            <a:ext cx="2448272"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tx1">
                    <a:lumMod val="85000"/>
                    <a:lumOff val="15000"/>
                  </a:schemeClr>
                </a:solidFill>
              </a:rPr>
              <a:t>Земельный налог</a:t>
            </a:r>
            <a:endParaRPr lang="ru-RU" sz="1800" b="1" dirty="0">
              <a:solidFill>
                <a:schemeClr val="tx1">
                  <a:lumMod val="85000"/>
                  <a:lumOff val="15000"/>
                </a:schemeClr>
              </a:solidFill>
            </a:endParaRPr>
          </a:p>
        </p:txBody>
      </p:sp>
      <p:sp>
        <p:nvSpPr>
          <p:cNvPr id="14" name="TextBox 13"/>
          <p:cNvSpPr txBox="1"/>
          <p:nvPr/>
        </p:nvSpPr>
        <p:spPr>
          <a:xfrm>
            <a:off x="747622" y="6732959"/>
            <a:ext cx="8740075"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свидетельство </a:t>
            </a:r>
            <a:r>
              <a:rPr lang="ru-RU" sz="1400" dirty="0">
                <a:solidFill>
                  <a:schemeClr val="tx1">
                    <a:lumMod val="85000"/>
                    <a:lumOff val="15000"/>
                  </a:schemeClr>
                </a:solidFill>
              </a:rPr>
              <a:t>о </a:t>
            </a:r>
            <a:r>
              <a:rPr lang="ru-RU" sz="1400" dirty="0" smtClean="0">
                <a:solidFill>
                  <a:schemeClr val="tx1">
                    <a:lumMod val="85000"/>
                    <a:lumOff val="15000"/>
                  </a:schemeClr>
                </a:solidFill>
              </a:rPr>
              <a:t>рождении детей, </a:t>
            </a:r>
            <a:r>
              <a:rPr lang="ru-RU" sz="1400" dirty="0">
                <a:solidFill>
                  <a:schemeClr val="tx1">
                    <a:lumMod val="85000"/>
                    <a:lumOff val="15000"/>
                  </a:schemeClr>
                </a:solidFill>
              </a:rPr>
              <a:t>удостоверение многодетной </a:t>
            </a:r>
            <a:r>
              <a:rPr lang="ru-RU" sz="1400" dirty="0" smtClean="0">
                <a:solidFill>
                  <a:schemeClr val="tx1">
                    <a:lumMod val="85000"/>
                    <a:lumOff val="15000"/>
                  </a:schemeClr>
                </a:solidFill>
              </a:rPr>
              <a:t>семьи, справка об очной форме обучения для детей старше 18 лет</a:t>
            </a:r>
            <a:endParaRPr lang="ru-RU" sz="1400" dirty="0">
              <a:solidFill>
                <a:schemeClr val="tx1">
                  <a:lumMod val="85000"/>
                  <a:lumOff val="15000"/>
                </a:schemeClr>
              </a:solidFill>
            </a:endParaRPr>
          </a:p>
        </p:txBody>
      </p:sp>
      <p:sp>
        <p:nvSpPr>
          <p:cNvPr id="12" name="TextBox 11"/>
          <p:cNvSpPr txBox="1"/>
          <p:nvPr/>
        </p:nvSpPr>
        <p:spPr>
          <a:xfrm>
            <a:off x="4266580" y="1634785"/>
            <a:ext cx="57606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6" name="TextBox 15"/>
          <p:cNvSpPr txBox="1"/>
          <p:nvPr/>
        </p:nvSpPr>
        <p:spPr>
          <a:xfrm>
            <a:off x="747623" y="2365573"/>
            <a:ext cx="9279597" cy="224676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Решение </a:t>
            </a:r>
            <a:r>
              <a:rPr lang="ru-RU" sz="1400" dirty="0">
                <a:solidFill>
                  <a:schemeClr val="tx1">
                    <a:lumMod val="85000"/>
                    <a:lumOff val="15000"/>
                  </a:schemeClr>
                </a:solidFill>
              </a:rPr>
              <a:t>Совета городского округа город Уфа Республики Башкортостан "О земельном налоге" </a:t>
            </a:r>
            <a:r>
              <a:rPr lang="ru-RU" sz="1400" dirty="0" smtClean="0">
                <a:solidFill>
                  <a:schemeClr val="tx1">
                    <a:lumMod val="85000"/>
                    <a:lumOff val="15000"/>
                  </a:schemeClr>
                </a:solidFill>
              </a:rPr>
              <a:t>№ 2/6 от 17.11.2005 (ред</a:t>
            </a:r>
            <a:r>
              <a:rPr lang="ru-RU" sz="1400" dirty="0">
                <a:solidFill>
                  <a:schemeClr val="tx1">
                    <a:lumMod val="85000"/>
                    <a:lumOff val="15000"/>
                  </a:schemeClr>
                </a:solidFill>
              </a:rPr>
              <a:t>. от </a:t>
            </a:r>
            <a:r>
              <a:rPr lang="ru-RU" sz="1400" dirty="0" smtClean="0">
                <a:solidFill>
                  <a:schemeClr val="tx1">
                    <a:lumMod val="85000"/>
                    <a:lumOff val="15000"/>
                  </a:schemeClr>
                </a:solidFill>
              </a:rPr>
              <a:t> 03.07.2020</a:t>
            </a:r>
            <a:r>
              <a:rPr lang="ru-RU" sz="1400" dirty="0">
                <a:solidFill>
                  <a:schemeClr val="tx1">
                    <a:lumMod val="85000"/>
                    <a:lumOff val="15000"/>
                  </a:schemeClr>
                </a:solidFill>
              </a:rPr>
              <a:t>)</a:t>
            </a:r>
          </a:p>
          <a:p>
            <a:r>
              <a:rPr lang="ru-RU" sz="1400" dirty="0" smtClean="0">
                <a:solidFill>
                  <a:schemeClr val="tx1">
                    <a:lumMod val="85000"/>
                    <a:lumOff val="15000"/>
                  </a:schemeClr>
                </a:solidFill>
              </a:rPr>
              <a:t>-Дети-сироты </a:t>
            </a:r>
            <a:r>
              <a:rPr lang="ru-RU" sz="1400" dirty="0">
                <a:solidFill>
                  <a:schemeClr val="tx1">
                    <a:lumMod val="85000"/>
                    <a:lumOff val="15000"/>
                  </a:schemeClr>
                </a:solidFill>
              </a:rPr>
              <a:t>и дети, оставшиеся без попечения родителей, а также лица из числа указанных лиц в возрасте до 24 лет, обучающиеся по очной форме обучения в организациях, осуществляющих образовательную деятельность, имеющих лицензию на осуществление образовательной деятельности; </a:t>
            </a:r>
            <a:endParaRPr lang="ru-RU" sz="1400" dirty="0" smtClean="0">
              <a:solidFill>
                <a:schemeClr val="tx1">
                  <a:lumMod val="85000"/>
                  <a:lumOff val="15000"/>
                </a:schemeClr>
              </a:solidFill>
            </a:endParaRPr>
          </a:p>
          <a:p>
            <a:r>
              <a:rPr lang="ru-RU" sz="1400" dirty="0" smtClean="0">
                <a:solidFill>
                  <a:schemeClr val="tx1">
                    <a:lumMod val="85000"/>
                    <a:lumOff val="15000"/>
                  </a:schemeClr>
                </a:solidFill>
              </a:rPr>
              <a:t>- Физические </a:t>
            </a:r>
            <a:r>
              <a:rPr lang="ru-RU" sz="1400" dirty="0">
                <a:solidFill>
                  <a:schemeClr val="tx1">
                    <a:lumMod val="85000"/>
                    <a:lumOff val="15000"/>
                  </a:schemeClr>
                </a:solidFill>
              </a:rPr>
              <a:t>лица, имеющие трех и более несовершеннолетних </a:t>
            </a:r>
            <a:r>
              <a:rPr lang="ru-RU" sz="1400" dirty="0" smtClean="0">
                <a:solidFill>
                  <a:schemeClr val="tx1">
                    <a:lumMod val="85000"/>
                    <a:lumOff val="15000"/>
                  </a:schemeClr>
                </a:solidFill>
              </a:rPr>
              <a:t>детей.</a:t>
            </a:r>
            <a:endParaRPr lang="ru-RU" sz="1400" dirty="0">
              <a:solidFill>
                <a:schemeClr val="tx1">
                  <a:lumMod val="85000"/>
                  <a:lumOff val="15000"/>
                </a:schemeClr>
              </a:solidFill>
            </a:endParaRPr>
          </a:p>
          <a:p>
            <a:r>
              <a:rPr lang="ru-RU" sz="1400" dirty="0" smtClean="0">
                <a:solidFill>
                  <a:schemeClr val="tx1">
                    <a:lumMod val="85000"/>
                    <a:lumOff val="15000"/>
                  </a:schemeClr>
                </a:solidFill>
              </a:rPr>
              <a:t> </a:t>
            </a:r>
            <a:r>
              <a:rPr lang="ru-RU" sz="1400" b="1" dirty="0">
                <a:solidFill>
                  <a:schemeClr val="tx1">
                    <a:lumMod val="85000"/>
                    <a:lumOff val="15000"/>
                  </a:schemeClr>
                </a:solidFill>
              </a:rPr>
              <a:t>Налоговый вычет не предоставляется</a:t>
            </a:r>
            <a:r>
              <a:rPr lang="ru-RU" sz="1400" dirty="0">
                <a:solidFill>
                  <a:schemeClr val="tx1">
                    <a:lumMod val="85000"/>
                    <a:lumOff val="15000"/>
                  </a:schemeClr>
                </a:solidFill>
              </a:rPr>
              <a:t> в случае, если налогоплательщик воспользовался налоговым вычетом согласно п.5 ст. 391 НК РФ (например: </a:t>
            </a:r>
            <a:r>
              <a:rPr lang="ru-RU" sz="1400" dirty="0" smtClean="0">
                <a:solidFill>
                  <a:schemeClr val="tx1">
                    <a:lumMod val="85000"/>
                    <a:lumOff val="15000"/>
                  </a:schemeClr>
                </a:solidFill>
              </a:rPr>
              <a:t>дети инвалиды). </a:t>
            </a:r>
            <a:r>
              <a:rPr lang="ru-RU" sz="1400" dirty="0">
                <a:solidFill>
                  <a:schemeClr val="tx1">
                    <a:lumMod val="85000"/>
                    <a:lumOff val="15000"/>
                  </a:schemeClr>
                </a:solidFill>
              </a:rPr>
              <a:t>Налогоплательщики используют право на налоговую льготу в соответствии с порядком, установленным главой 31 НК </a:t>
            </a:r>
            <a:r>
              <a:rPr lang="ru-RU" sz="1400" dirty="0" smtClean="0">
                <a:solidFill>
                  <a:schemeClr val="tx1">
                    <a:lumMod val="85000"/>
                    <a:lumOff val="15000"/>
                  </a:schemeClr>
                </a:solidFill>
              </a:rPr>
              <a:t>РФ. Родители пользуются налоговой льготой предусмотренной НК РФ.</a:t>
            </a:r>
            <a:endParaRPr lang="ru-RU" sz="1400" dirty="0">
              <a:solidFill>
                <a:schemeClr val="tx1">
                  <a:lumMod val="85000"/>
                  <a:lumOff val="15000"/>
                </a:schemeClr>
              </a:solidFill>
            </a:endParaRPr>
          </a:p>
        </p:txBody>
      </p:sp>
      <p:sp>
        <p:nvSpPr>
          <p:cNvPr id="17" name="TextBox 16"/>
          <p:cNvSpPr txBox="1"/>
          <p:nvPr/>
        </p:nvSpPr>
        <p:spPr>
          <a:xfrm>
            <a:off x="783688" y="4903786"/>
            <a:ext cx="4176463"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      Уфимский район (Зубовский сельсовет)</a:t>
            </a:r>
            <a:endParaRPr lang="ru-RU" sz="1400" b="1" i="1" dirty="0">
              <a:solidFill>
                <a:schemeClr val="tx1">
                  <a:lumMod val="85000"/>
                  <a:lumOff val="15000"/>
                </a:schemeClr>
              </a:solidFill>
            </a:endParaRPr>
          </a:p>
        </p:txBody>
      </p:sp>
      <p:sp>
        <p:nvSpPr>
          <p:cNvPr id="18" name="TextBox 17"/>
          <p:cNvSpPr txBox="1"/>
          <p:nvPr/>
        </p:nvSpPr>
        <p:spPr>
          <a:xfrm>
            <a:off x="783688" y="5220791"/>
            <a:ext cx="8955500"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Решение </a:t>
            </a:r>
            <a:r>
              <a:rPr lang="ru-RU" sz="1400" dirty="0">
                <a:solidFill>
                  <a:schemeClr val="tx1">
                    <a:lumMod val="85000"/>
                    <a:lumOff val="15000"/>
                  </a:schemeClr>
                </a:solidFill>
              </a:rPr>
              <a:t>совета сельского поселения Зубовский  сельсовет муниципального района Уфимский район Республики Башкортостан "Об установлении земельного налога" </a:t>
            </a:r>
            <a:r>
              <a:rPr lang="ru-RU" sz="1400" dirty="0" smtClean="0">
                <a:solidFill>
                  <a:schemeClr val="tx1">
                    <a:lumMod val="85000"/>
                    <a:lumOff val="15000"/>
                  </a:schemeClr>
                </a:solidFill>
              </a:rPr>
              <a:t>№387 (в </a:t>
            </a:r>
            <a:r>
              <a:rPr lang="ru-RU" sz="1400" dirty="0">
                <a:solidFill>
                  <a:schemeClr val="tx1">
                    <a:lumMod val="85000"/>
                    <a:lumOff val="15000"/>
                  </a:schemeClr>
                </a:solidFill>
              </a:rPr>
              <a:t>редакции от 20.11.2023 №33)</a:t>
            </a:r>
          </a:p>
          <a:p>
            <a:r>
              <a:rPr lang="ru-RU" sz="1400" dirty="0" smtClean="0">
                <a:solidFill>
                  <a:schemeClr val="tx1">
                    <a:lumMod val="85000"/>
                    <a:lumOff val="15000"/>
                  </a:schemeClr>
                </a:solidFill>
              </a:rPr>
              <a:t>Льгота предоставляется в размере 50% налога на землю за один земельный участок каждого </a:t>
            </a:r>
            <a:r>
              <a:rPr lang="ru-RU" sz="1400" dirty="0">
                <a:solidFill>
                  <a:schemeClr val="tx1">
                    <a:lumMod val="85000"/>
                    <a:lumOff val="15000"/>
                  </a:schemeClr>
                </a:solidFill>
              </a:rPr>
              <a:t>вида, вне зависимости от количества оснований для применения налоговых льгот и не используемого в предпринимательской деятельности, по выбору налогоплательщика</a:t>
            </a:r>
          </a:p>
        </p:txBody>
      </p:sp>
      <p:sp>
        <p:nvSpPr>
          <p:cNvPr id="4" name="Стрелка вправо 3"/>
          <p:cNvSpPr/>
          <p:nvPr/>
        </p:nvSpPr>
        <p:spPr>
          <a:xfrm>
            <a:off x="3402484" y="1728094"/>
            <a:ext cx="720080" cy="12115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TextBox 10"/>
          <p:cNvSpPr txBox="1"/>
          <p:nvPr/>
        </p:nvSpPr>
        <p:spPr>
          <a:xfrm>
            <a:off x="736336" y="2050155"/>
            <a:ext cx="4176463"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      </a:t>
            </a:r>
            <a:r>
              <a:rPr lang="ru-RU" sz="1400" b="1" dirty="0" err="1" smtClean="0">
                <a:solidFill>
                  <a:schemeClr val="tx1">
                    <a:lumMod val="85000"/>
                    <a:lumOff val="15000"/>
                  </a:schemeClr>
                </a:solidFill>
              </a:rPr>
              <a:t>г.Уфа</a:t>
            </a:r>
            <a:endParaRPr lang="ru-RU" sz="1400" b="1" i="1" dirty="0">
              <a:solidFill>
                <a:schemeClr val="tx1">
                  <a:lumMod val="85000"/>
                  <a:lumOff val="15000"/>
                </a:schemeClr>
              </a:solidFill>
            </a:endParaRPr>
          </a:p>
        </p:txBody>
      </p:sp>
    </p:spTree>
    <p:extLst>
      <p:ext uri="{BB962C8B-B14F-4D97-AF65-F5344CB8AC3E}">
        <p14:creationId xmlns:p14="http://schemas.microsoft.com/office/powerpoint/2010/main" val="38753614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0371" y="468263"/>
            <a:ext cx="9577064" cy="878726"/>
          </a:xfrm>
        </p:spPr>
        <p:txBody>
          <a:bodyPr>
            <a:normAutofit fontScale="90000"/>
          </a:bodyPr>
          <a:lstStyle/>
          <a:p>
            <a:r>
              <a:rPr lang="ru-RU" sz="3300" b="1" dirty="0" smtClean="0">
                <a:solidFill>
                  <a:schemeClr val="accent1">
                    <a:lumMod val="50000"/>
                  </a:schemeClr>
                </a:solidFill>
                <a:latin typeface="Times New Roman" pitchFamily="18" charset="0"/>
                <a:cs typeface="Times New Roman" pitchFamily="18" charset="0"/>
              </a:rPr>
              <a:t>Многодетные семьи</a:t>
            </a:r>
            <a:br>
              <a:rPr lang="ru-RU" sz="3300" b="1" dirty="0" smtClean="0">
                <a:solidFill>
                  <a:schemeClr val="accent1">
                    <a:lumMod val="50000"/>
                  </a:schemeClr>
                </a:solidFill>
                <a:latin typeface="Times New Roman" pitchFamily="18" charset="0"/>
                <a:cs typeface="Times New Roman" pitchFamily="18" charset="0"/>
              </a:rPr>
            </a:br>
            <a:r>
              <a:rPr lang="ru-RU" sz="3300" b="1" dirty="0" smtClean="0">
                <a:solidFill>
                  <a:schemeClr val="accent1">
                    <a:lumMod val="50000"/>
                  </a:schemeClr>
                </a:solidFill>
                <a:latin typeface="Times New Roman" pitchFamily="18" charset="0"/>
                <a:cs typeface="Times New Roman" pitchFamily="18" charset="0"/>
              </a:rPr>
              <a:t> </a:t>
            </a:r>
            <a:r>
              <a:rPr lang="ru-RU" sz="2000" b="1" dirty="0" smtClean="0">
                <a:solidFill>
                  <a:schemeClr val="accent1">
                    <a:lumMod val="50000"/>
                  </a:schemeClr>
                </a:solidFill>
                <a:latin typeface="Times New Roman" pitchFamily="18" charset="0"/>
                <a:cs typeface="Times New Roman" pitchFamily="18" charset="0"/>
              </a:rPr>
              <a:t>(трое и более несовершеннолетних </a:t>
            </a:r>
            <a:r>
              <a:rPr lang="ru-RU" sz="2000" b="1" dirty="0">
                <a:solidFill>
                  <a:schemeClr val="accent1">
                    <a:lumMod val="50000"/>
                  </a:schemeClr>
                </a:solidFill>
                <a:latin typeface="Times New Roman" pitchFamily="18" charset="0"/>
                <a:cs typeface="Times New Roman" pitchFamily="18" charset="0"/>
              </a:rPr>
              <a:t>детей (детей в возрасте до 23 лет, обучающихся </a:t>
            </a:r>
            <a:r>
              <a:rPr lang="ru-RU" sz="2000" b="1" dirty="0" smtClean="0">
                <a:solidFill>
                  <a:schemeClr val="accent1">
                    <a:lumMod val="50000"/>
                  </a:schemeClr>
                </a:solidFill>
                <a:latin typeface="Times New Roman" pitchFamily="18" charset="0"/>
                <a:cs typeface="Times New Roman" pitchFamily="18" charset="0"/>
              </a:rPr>
              <a:t>по </a:t>
            </a:r>
            <a:r>
              <a:rPr lang="ru-RU" sz="2000" b="1" dirty="0">
                <a:solidFill>
                  <a:schemeClr val="accent1">
                    <a:lumMod val="50000"/>
                  </a:schemeClr>
                </a:solidFill>
                <a:latin typeface="Times New Roman" pitchFamily="18" charset="0"/>
                <a:cs typeface="Times New Roman" pitchFamily="18" charset="0"/>
              </a:rPr>
              <a:t>очной форме </a:t>
            </a:r>
            <a:r>
              <a:rPr lang="ru-RU" sz="2000" b="1" dirty="0" smtClean="0">
                <a:solidFill>
                  <a:schemeClr val="accent1">
                    <a:lumMod val="50000"/>
                  </a:schemeClr>
                </a:solidFill>
                <a:latin typeface="Times New Roman" pitchFamily="18" charset="0"/>
                <a:cs typeface="Times New Roman" pitchFamily="18" charset="0"/>
              </a:rPr>
              <a:t>обучения))</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12</a:t>
            </a:fld>
            <a:endParaRPr lang="ru-RU" dirty="0">
              <a:solidFill>
                <a:prstClr val="black">
                  <a:tint val="75000"/>
                </a:prstClr>
              </a:solidFill>
            </a:endParaRPr>
          </a:p>
        </p:txBody>
      </p:sp>
      <p:sp>
        <p:nvSpPr>
          <p:cNvPr id="6" name="TextBox 5"/>
          <p:cNvSpPr txBox="1"/>
          <p:nvPr/>
        </p:nvSpPr>
        <p:spPr>
          <a:xfrm>
            <a:off x="1030168" y="1627375"/>
            <a:ext cx="2012276" cy="369332"/>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800" b="1" dirty="0" smtClean="0">
                <a:solidFill>
                  <a:schemeClr val="accent1">
                    <a:lumMod val="50000"/>
                  </a:schemeClr>
                </a:solidFill>
              </a:rPr>
              <a:t>Земельный налог</a:t>
            </a:r>
            <a:endParaRPr lang="ru-RU" sz="1800" b="1" dirty="0">
              <a:solidFill>
                <a:schemeClr val="accent1">
                  <a:lumMod val="50000"/>
                </a:schemeClr>
              </a:solidFill>
            </a:endParaRPr>
          </a:p>
        </p:txBody>
      </p:sp>
      <p:sp>
        <p:nvSpPr>
          <p:cNvPr id="14" name="TextBox 13"/>
          <p:cNvSpPr txBox="1"/>
          <p:nvPr/>
        </p:nvSpPr>
        <p:spPr>
          <a:xfrm>
            <a:off x="740371" y="6660951"/>
            <a:ext cx="8740075"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свидетельство </a:t>
            </a:r>
            <a:r>
              <a:rPr lang="ru-RU" sz="1400" dirty="0">
                <a:solidFill>
                  <a:schemeClr val="tx1">
                    <a:lumMod val="85000"/>
                    <a:lumOff val="15000"/>
                  </a:schemeClr>
                </a:solidFill>
              </a:rPr>
              <a:t>о </a:t>
            </a:r>
            <a:r>
              <a:rPr lang="ru-RU" sz="1400" dirty="0" smtClean="0">
                <a:solidFill>
                  <a:schemeClr val="tx1">
                    <a:lumMod val="85000"/>
                    <a:lumOff val="15000"/>
                  </a:schemeClr>
                </a:solidFill>
              </a:rPr>
              <a:t>рождении детей, </a:t>
            </a:r>
            <a:r>
              <a:rPr lang="ru-RU" sz="1400" dirty="0">
                <a:solidFill>
                  <a:schemeClr val="tx1">
                    <a:lumMod val="85000"/>
                    <a:lumOff val="15000"/>
                  </a:schemeClr>
                </a:solidFill>
              </a:rPr>
              <a:t>удостоверение многодетной </a:t>
            </a:r>
            <a:r>
              <a:rPr lang="ru-RU" sz="1400" dirty="0" smtClean="0">
                <a:solidFill>
                  <a:schemeClr val="tx1">
                    <a:lumMod val="85000"/>
                    <a:lumOff val="15000"/>
                  </a:schemeClr>
                </a:solidFill>
              </a:rPr>
              <a:t>семьи, справка об очной форме обучения для детей старше 18 лет</a:t>
            </a:r>
            <a:endParaRPr lang="ru-RU" sz="1400" dirty="0">
              <a:solidFill>
                <a:schemeClr val="tx1">
                  <a:lumMod val="85000"/>
                  <a:lumOff val="15000"/>
                </a:schemeClr>
              </a:solidFill>
            </a:endParaRPr>
          </a:p>
        </p:txBody>
      </p:sp>
      <p:sp>
        <p:nvSpPr>
          <p:cNvPr id="12" name="TextBox 11"/>
          <p:cNvSpPr txBox="1"/>
          <p:nvPr/>
        </p:nvSpPr>
        <p:spPr>
          <a:xfrm>
            <a:off x="4122564" y="1649429"/>
            <a:ext cx="5616624"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8" name="TextBox 17"/>
          <p:cNvSpPr txBox="1"/>
          <p:nvPr/>
        </p:nvSpPr>
        <p:spPr>
          <a:xfrm>
            <a:off x="862919" y="3636615"/>
            <a:ext cx="8876269"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a:solidFill>
                  <a:schemeClr val="tx1">
                    <a:lumMod val="85000"/>
                    <a:lumOff val="15000"/>
                  </a:schemeClr>
                </a:solidFill>
              </a:rPr>
              <a:t>Буздякский</a:t>
            </a:r>
            <a:r>
              <a:rPr lang="ru-RU" sz="1400" b="1" dirty="0">
                <a:solidFill>
                  <a:schemeClr val="tx1">
                    <a:lumMod val="85000"/>
                    <a:lumOff val="15000"/>
                  </a:schemeClr>
                </a:solidFill>
              </a:rPr>
              <a:t> </a:t>
            </a:r>
            <a:r>
              <a:rPr lang="ru-RU" sz="1400" b="1" dirty="0" smtClean="0">
                <a:solidFill>
                  <a:schemeClr val="tx1">
                    <a:lumMod val="85000"/>
                    <a:lumOff val="15000"/>
                  </a:schemeClr>
                </a:solidFill>
              </a:rPr>
              <a:t>район </a:t>
            </a:r>
            <a:r>
              <a:rPr lang="ru-RU" sz="1400" dirty="0" smtClean="0">
                <a:solidFill>
                  <a:schemeClr val="tx1">
                    <a:lumMod val="85000"/>
                    <a:lumOff val="15000"/>
                  </a:schemeClr>
                </a:solidFill>
              </a:rPr>
              <a:t>- </a:t>
            </a:r>
            <a:r>
              <a:rPr lang="ru-RU" sz="1400" dirty="0">
                <a:solidFill>
                  <a:schemeClr val="tx1">
                    <a:lumMod val="85000"/>
                    <a:lumOff val="15000"/>
                  </a:schemeClr>
                </a:solidFill>
              </a:rPr>
              <a:t>Решение совета сельского поселения </a:t>
            </a:r>
            <a:r>
              <a:rPr lang="ru-RU" sz="1400" dirty="0" err="1">
                <a:solidFill>
                  <a:schemeClr val="tx1">
                    <a:lumMod val="85000"/>
                    <a:lumOff val="15000"/>
                  </a:schemeClr>
                </a:solidFill>
              </a:rPr>
              <a:t>Арслановский</a:t>
            </a:r>
            <a:r>
              <a:rPr lang="ru-RU" sz="1400" dirty="0">
                <a:solidFill>
                  <a:schemeClr val="tx1">
                    <a:lumMod val="85000"/>
                    <a:lumOff val="15000"/>
                  </a:schemeClr>
                </a:solidFill>
              </a:rPr>
              <a:t> </a:t>
            </a:r>
            <a:r>
              <a:rPr lang="ru-RU" sz="1400" dirty="0" smtClean="0">
                <a:solidFill>
                  <a:schemeClr val="tx1">
                    <a:lumMod val="85000"/>
                    <a:lumOff val="15000"/>
                  </a:schemeClr>
                </a:solidFill>
              </a:rPr>
              <a:t>"</a:t>
            </a:r>
            <a:r>
              <a:rPr lang="ru-RU" sz="1400" dirty="0">
                <a:solidFill>
                  <a:schemeClr val="tx1">
                    <a:lumMod val="85000"/>
                    <a:lumOff val="15000"/>
                  </a:schemeClr>
                </a:solidFill>
              </a:rPr>
              <a:t>Об установлении земельного налога" </a:t>
            </a:r>
            <a:r>
              <a:rPr lang="ru-RU" sz="1400" dirty="0" smtClean="0">
                <a:solidFill>
                  <a:schemeClr val="tx1">
                    <a:lumMod val="85000"/>
                    <a:lumOff val="15000"/>
                  </a:schemeClr>
                </a:solidFill>
              </a:rPr>
              <a:t>№94 от 18.11.2021  (</a:t>
            </a:r>
            <a:r>
              <a:rPr lang="ru-RU" sz="1400" dirty="0">
                <a:solidFill>
                  <a:schemeClr val="tx1">
                    <a:lumMod val="85000"/>
                    <a:lumOff val="15000"/>
                  </a:schemeClr>
                </a:solidFill>
              </a:rPr>
              <a:t>в редакции от 20.11.2024 № </a:t>
            </a:r>
            <a:r>
              <a:rPr lang="ru-RU" sz="1400" dirty="0" smtClean="0">
                <a:solidFill>
                  <a:schemeClr val="tx1">
                    <a:lumMod val="85000"/>
                    <a:lumOff val="15000"/>
                  </a:schemeClr>
                </a:solidFill>
              </a:rPr>
              <a:t>58)</a:t>
            </a:r>
            <a:r>
              <a:rPr lang="ru-RU" sz="1400" i="1" dirty="0" smtClean="0">
                <a:solidFill>
                  <a:schemeClr val="tx1">
                    <a:lumMod val="85000"/>
                    <a:lumOff val="15000"/>
                  </a:schemeClr>
                </a:solidFill>
              </a:rPr>
              <a:t>- </a:t>
            </a:r>
            <a:r>
              <a:rPr lang="ru-RU" sz="1400" dirty="0" smtClean="0">
                <a:solidFill>
                  <a:schemeClr val="tx1">
                    <a:lumMod val="85000"/>
                    <a:lumOff val="15000"/>
                  </a:schemeClr>
                </a:solidFill>
              </a:rPr>
              <a:t>Не платится налог за один земельный участок по выбору</a:t>
            </a:r>
            <a:r>
              <a:rPr lang="ru-RU" sz="1400" dirty="0">
                <a:solidFill>
                  <a:schemeClr val="tx1">
                    <a:lumMod val="85000"/>
                    <a:lumOff val="15000"/>
                  </a:schemeClr>
                </a:solidFill>
              </a:rPr>
              <a:t>, предоставляемого для ведения личного подсобного хозяйства (приусадебный земельный участок), для индивидуального жилищного строительства, блокированная жилая </a:t>
            </a:r>
            <a:r>
              <a:rPr lang="ru-RU" sz="1400" dirty="0" smtClean="0">
                <a:solidFill>
                  <a:schemeClr val="tx1">
                    <a:lumMod val="85000"/>
                    <a:lumOff val="15000"/>
                  </a:schemeClr>
                </a:solidFill>
              </a:rPr>
              <a:t>застройка. </a:t>
            </a:r>
            <a:r>
              <a:rPr lang="ru-RU" sz="1400" b="1" dirty="0" smtClean="0">
                <a:solidFill>
                  <a:schemeClr val="tx1">
                    <a:lumMod val="85000"/>
                    <a:lumOff val="15000"/>
                  </a:schemeClr>
                </a:solidFill>
              </a:rPr>
              <a:t>Льгота не </a:t>
            </a:r>
            <a:r>
              <a:rPr lang="ru-RU" sz="1400" b="1" dirty="0">
                <a:solidFill>
                  <a:schemeClr val="tx1">
                    <a:lumMod val="85000"/>
                    <a:lumOff val="15000"/>
                  </a:schemeClr>
                </a:solidFill>
              </a:rPr>
              <a:t>распространяется</a:t>
            </a:r>
            <a:r>
              <a:rPr lang="ru-RU" sz="1400" dirty="0">
                <a:solidFill>
                  <a:schemeClr val="tx1">
                    <a:lumMod val="85000"/>
                    <a:lumOff val="15000"/>
                  </a:schemeClr>
                </a:solidFill>
              </a:rPr>
              <a:t> на земельные участки (часть, доли земельных участков), сдаваемые в </a:t>
            </a:r>
            <a:r>
              <a:rPr lang="ru-RU" sz="1400" dirty="0" smtClean="0">
                <a:solidFill>
                  <a:schemeClr val="tx1">
                    <a:lumMod val="85000"/>
                    <a:lumOff val="15000"/>
                  </a:schemeClr>
                </a:solidFill>
              </a:rPr>
              <a:t>аренду.</a:t>
            </a:r>
            <a:endParaRPr lang="ru-RU" sz="1400" dirty="0">
              <a:solidFill>
                <a:schemeClr val="tx1">
                  <a:lumMod val="85000"/>
                  <a:lumOff val="15000"/>
                </a:schemeClr>
              </a:solidFill>
            </a:endParaRPr>
          </a:p>
        </p:txBody>
      </p:sp>
      <p:sp>
        <p:nvSpPr>
          <p:cNvPr id="20" name="TextBox 19"/>
          <p:cNvSpPr txBox="1"/>
          <p:nvPr/>
        </p:nvSpPr>
        <p:spPr>
          <a:xfrm>
            <a:off x="857710" y="5076775"/>
            <a:ext cx="8881478"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Учалинский </a:t>
            </a:r>
            <a:r>
              <a:rPr lang="ru-RU" sz="1400" b="1" dirty="0">
                <a:solidFill>
                  <a:schemeClr val="tx1">
                    <a:lumMod val="85000"/>
                    <a:lumOff val="15000"/>
                  </a:schemeClr>
                </a:solidFill>
              </a:rPr>
              <a:t>рай</a:t>
            </a:r>
            <a:r>
              <a:rPr lang="ru-RU" sz="1400" dirty="0">
                <a:solidFill>
                  <a:schemeClr val="tx1">
                    <a:lumMod val="85000"/>
                    <a:lumOff val="15000"/>
                  </a:schemeClr>
                </a:solidFill>
              </a:rPr>
              <a:t>он- Решение Совета сельского поселения </a:t>
            </a:r>
            <a:r>
              <a:rPr lang="ru-RU" sz="1400" dirty="0" err="1">
                <a:solidFill>
                  <a:schemeClr val="tx1">
                    <a:lumMod val="85000"/>
                    <a:lumOff val="15000"/>
                  </a:schemeClr>
                </a:solidFill>
              </a:rPr>
              <a:t>Амангильдинский</a:t>
            </a:r>
            <a:r>
              <a:rPr lang="ru-RU" sz="1400" dirty="0">
                <a:solidFill>
                  <a:schemeClr val="tx1">
                    <a:lumMod val="85000"/>
                    <a:lumOff val="15000"/>
                  </a:schemeClr>
                </a:solidFill>
              </a:rPr>
              <a:t> сельсовет муниципального района Учалинский район Республики Башкортостан "Об установлении земельного налога" </a:t>
            </a:r>
            <a:r>
              <a:rPr lang="ru-RU" sz="1400" dirty="0" smtClean="0">
                <a:solidFill>
                  <a:schemeClr val="tx1">
                    <a:lumMod val="85000"/>
                    <a:lumOff val="15000"/>
                  </a:schemeClr>
                </a:solidFill>
              </a:rPr>
              <a:t>№ 23 от 05.11.2019 (в </a:t>
            </a:r>
            <a:r>
              <a:rPr lang="ru-RU" sz="1400" dirty="0">
                <a:solidFill>
                  <a:schemeClr val="tx1">
                    <a:lumMod val="85000"/>
                    <a:lumOff val="15000"/>
                  </a:schemeClr>
                </a:solidFill>
              </a:rPr>
              <a:t>редакции от 29.11.2024 №</a:t>
            </a:r>
            <a:r>
              <a:rPr lang="ru-RU" sz="1400" dirty="0" smtClean="0">
                <a:solidFill>
                  <a:schemeClr val="tx1">
                    <a:lumMod val="85000"/>
                    <a:lumOff val="15000"/>
                  </a:schemeClr>
                </a:solidFill>
              </a:rPr>
              <a:t>91)</a:t>
            </a:r>
            <a:r>
              <a:rPr lang="ru-RU" sz="1400" b="1" dirty="0" smtClean="0">
                <a:solidFill>
                  <a:schemeClr val="tx1">
                    <a:lumMod val="85000"/>
                    <a:lumOff val="15000"/>
                  </a:schemeClr>
                </a:solidFill>
              </a:rPr>
              <a:t>Родители </a:t>
            </a:r>
            <a:r>
              <a:rPr lang="ru-RU" sz="1400" dirty="0" smtClean="0">
                <a:solidFill>
                  <a:schemeClr val="tx1">
                    <a:lumMod val="85000"/>
                    <a:lumOff val="15000"/>
                  </a:schemeClr>
                </a:solidFill>
              </a:rPr>
              <a:t>не платят </a:t>
            </a:r>
            <a:r>
              <a:rPr lang="ru-RU" sz="1400" dirty="0">
                <a:solidFill>
                  <a:schemeClr val="tx1">
                    <a:lumMod val="85000"/>
                    <a:lumOff val="15000"/>
                  </a:schemeClr>
                </a:solidFill>
              </a:rPr>
              <a:t>налог </a:t>
            </a:r>
            <a:r>
              <a:rPr lang="ru-RU" sz="1400" dirty="0" smtClean="0">
                <a:solidFill>
                  <a:schemeClr val="tx1">
                    <a:lumMod val="85000"/>
                    <a:lumOff val="15000"/>
                  </a:schemeClr>
                </a:solidFill>
              </a:rPr>
              <a:t>за величину 300 квадратных метров площади одного </a:t>
            </a:r>
            <a:r>
              <a:rPr lang="ru-RU" sz="1400" dirty="0">
                <a:solidFill>
                  <a:schemeClr val="tx1">
                    <a:lumMod val="85000"/>
                    <a:lumOff val="15000"/>
                  </a:schemeClr>
                </a:solidFill>
              </a:rPr>
              <a:t>земельного </a:t>
            </a:r>
            <a:r>
              <a:rPr lang="ru-RU" sz="1400" dirty="0" smtClean="0">
                <a:solidFill>
                  <a:schemeClr val="tx1">
                    <a:lumMod val="85000"/>
                    <a:lumOff val="15000"/>
                  </a:schemeClr>
                </a:solidFill>
              </a:rPr>
              <a:t>участка</a:t>
            </a:r>
            <a:r>
              <a:rPr lang="ru-RU" sz="1400" dirty="0">
                <a:solidFill>
                  <a:schemeClr val="tx1">
                    <a:lumMod val="85000"/>
                    <a:lumOff val="15000"/>
                  </a:schemeClr>
                </a:solidFill>
              </a:rPr>
              <a:t>, </a:t>
            </a:r>
            <a:r>
              <a:rPr lang="ru-RU" sz="1400" dirty="0" smtClean="0">
                <a:solidFill>
                  <a:schemeClr val="tx1">
                    <a:lumMod val="85000"/>
                    <a:lumOff val="15000"/>
                  </a:schemeClr>
                </a:solidFill>
              </a:rPr>
              <a:t>занимаемого домами  </a:t>
            </a:r>
            <a:r>
              <a:rPr lang="ru-RU" sz="1400" dirty="0">
                <a:solidFill>
                  <a:schemeClr val="tx1">
                    <a:lumMod val="85000"/>
                    <a:lumOff val="15000"/>
                  </a:schemeClr>
                </a:solidFill>
              </a:rPr>
              <a:t>индивидуальной жилой застройки, для ведения личного подсобного хозяйства</a:t>
            </a:r>
            <a:r>
              <a:rPr lang="ru-RU" sz="1400" dirty="0" smtClean="0">
                <a:solidFill>
                  <a:schemeClr val="tx1">
                    <a:lumMod val="85000"/>
                    <a:lumOff val="15000"/>
                  </a:schemeClr>
                </a:solidFill>
              </a:rPr>
              <a:t>, </a:t>
            </a:r>
            <a:r>
              <a:rPr lang="ru-RU" sz="1400" dirty="0">
                <a:solidFill>
                  <a:schemeClr val="tx1">
                    <a:lumMod val="85000"/>
                    <a:lumOff val="15000"/>
                  </a:schemeClr>
                </a:solidFill>
              </a:rPr>
              <a:t>не используемого в предпринимательской </a:t>
            </a:r>
            <a:r>
              <a:rPr lang="ru-RU" sz="1400" dirty="0" smtClean="0">
                <a:solidFill>
                  <a:schemeClr val="tx1">
                    <a:lumMod val="85000"/>
                    <a:lumOff val="15000"/>
                  </a:schemeClr>
                </a:solidFill>
              </a:rPr>
              <a:t>деятельности</a:t>
            </a:r>
            <a:endParaRPr lang="ru-RU" sz="1400" dirty="0">
              <a:solidFill>
                <a:schemeClr val="tx1">
                  <a:lumMod val="85000"/>
                  <a:lumOff val="15000"/>
                </a:schemeClr>
              </a:solidFill>
            </a:endParaRPr>
          </a:p>
        </p:txBody>
      </p:sp>
      <p:sp>
        <p:nvSpPr>
          <p:cNvPr id="21" name="TextBox 20"/>
          <p:cNvSpPr txBox="1"/>
          <p:nvPr/>
        </p:nvSpPr>
        <p:spPr>
          <a:xfrm>
            <a:off x="893906" y="2173585"/>
            <a:ext cx="8845282"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smtClean="0">
                <a:solidFill>
                  <a:schemeClr val="tx1">
                    <a:lumMod val="85000"/>
                    <a:lumOff val="15000"/>
                  </a:schemeClr>
                </a:solidFill>
              </a:rPr>
              <a:t>Благоварский</a:t>
            </a:r>
            <a:r>
              <a:rPr lang="ru-RU" sz="1400" b="1" dirty="0" smtClean="0">
                <a:solidFill>
                  <a:schemeClr val="tx1">
                    <a:lumMod val="85000"/>
                    <a:lumOff val="15000"/>
                  </a:schemeClr>
                </a:solidFill>
              </a:rPr>
              <a:t> </a:t>
            </a:r>
            <a:r>
              <a:rPr lang="ru-RU" sz="1400" b="1" dirty="0">
                <a:solidFill>
                  <a:schemeClr val="tx1">
                    <a:lumMod val="85000"/>
                    <a:lumOff val="15000"/>
                  </a:schemeClr>
                </a:solidFill>
              </a:rPr>
              <a:t>район </a:t>
            </a:r>
            <a:r>
              <a:rPr lang="ru-RU" sz="1400" b="1" dirty="0" smtClean="0">
                <a:solidFill>
                  <a:schemeClr val="tx1">
                    <a:lumMod val="85000"/>
                    <a:lumOff val="15000"/>
                  </a:schemeClr>
                </a:solidFill>
              </a:rPr>
              <a:t>-</a:t>
            </a:r>
            <a:r>
              <a:rPr lang="ru-RU" sz="1400" dirty="0" smtClean="0">
                <a:solidFill>
                  <a:schemeClr val="tx1">
                    <a:lumMod val="85000"/>
                    <a:lumOff val="15000"/>
                  </a:schemeClr>
                </a:solidFill>
              </a:rPr>
              <a:t>Решение </a:t>
            </a:r>
            <a:r>
              <a:rPr lang="ru-RU" sz="1400" dirty="0">
                <a:solidFill>
                  <a:schemeClr val="tx1">
                    <a:lumMod val="85000"/>
                    <a:lumOff val="15000"/>
                  </a:schemeClr>
                </a:solidFill>
              </a:rPr>
              <a:t>совета сельского поселения </a:t>
            </a:r>
            <a:r>
              <a:rPr lang="ru-RU" sz="1400" dirty="0" err="1">
                <a:solidFill>
                  <a:schemeClr val="tx1">
                    <a:lumMod val="85000"/>
                    <a:lumOff val="15000"/>
                  </a:schemeClr>
                </a:solidFill>
              </a:rPr>
              <a:t>Балышлинский</a:t>
            </a:r>
            <a:r>
              <a:rPr lang="ru-RU" sz="1400" dirty="0">
                <a:solidFill>
                  <a:schemeClr val="tx1">
                    <a:lumMod val="85000"/>
                    <a:lumOff val="15000"/>
                  </a:schemeClr>
                </a:solidFill>
              </a:rPr>
              <a:t> сельсовет </a:t>
            </a:r>
            <a:r>
              <a:rPr lang="ru-RU" sz="1400" dirty="0" smtClean="0">
                <a:solidFill>
                  <a:schemeClr val="tx1">
                    <a:lumMod val="85000"/>
                    <a:lumOff val="15000"/>
                  </a:schemeClr>
                </a:solidFill>
              </a:rPr>
              <a:t>"</a:t>
            </a:r>
            <a:r>
              <a:rPr lang="ru-RU" sz="1400" dirty="0">
                <a:solidFill>
                  <a:schemeClr val="tx1">
                    <a:lumMod val="85000"/>
                    <a:lumOff val="15000"/>
                  </a:schemeClr>
                </a:solidFill>
              </a:rPr>
              <a:t>Об установлении земельного налога" </a:t>
            </a:r>
            <a:r>
              <a:rPr lang="ru-RU" sz="1400" dirty="0" smtClean="0">
                <a:solidFill>
                  <a:schemeClr val="tx1">
                    <a:lumMod val="85000"/>
                    <a:lumOff val="15000"/>
                  </a:schemeClr>
                </a:solidFill>
              </a:rPr>
              <a:t>№ 284 (в </a:t>
            </a:r>
            <a:r>
              <a:rPr lang="ru-RU" sz="1400" dirty="0">
                <a:solidFill>
                  <a:schemeClr val="tx1">
                    <a:lumMod val="85000"/>
                    <a:lumOff val="15000"/>
                  </a:schemeClr>
                </a:solidFill>
              </a:rPr>
              <a:t>редакции от 16.10.2024 № 68</a:t>
            </a:r>
            <a:r>
              <a:rPr lang="ru-RU" sz="1400" dirty="0" smtClean="0">
                <a:solidFill>
                  <a:schemeClr val="tx1">
                    <a:lumMod val="85000"/>
                    <a:lumOff val="15000"/>
                  </a:schemeClr>
                </a:solidFill>
              </a:rPr>
              <a:t>)- </a:t>
            </a:r>
            <a:r>
              <a:rPr lang="ru-RU" sz="1400" b="1" dirty="0">
                <a:solidFill>
                  <a:schemeClr val="tx1">
                    <a:lumMod val="85000"/>
                    <a:lumOff val="15000"/>
                  </a:schemeClr>
                </a:solidFill>
              </a:rPr>
              <a:t>Один из родителей не платит налог за один </a:t>
            </a:r>
            <a:r>
              <a:rPr lang="ru-RU" sz="1400" dirty="0">
                <a:solidFill>
                  <a:schemeClr val="tx1">
                    <a:lumMod val="85000"/>
                    <a:lumOff val="15000"/>
                  </a:schemeClr>
                </a:solidFill>
              </a:rPr>
              <a:t>земельный участок, который не используется в предпринимательской деятельности и не сдается в аренду (В Троицком с/с – льгота предоставляется всем членам многодетной семьи)</a:t>
            </a:r>
          </a:p>
          <a:p>
            <a:endParaRPr lang="ru-RU" sz="1400" i="1" dirty="0">
              <a:solidFill>
                <a:schemeClr val="tx1">
                  <a:lumMod val="85000"/>
                  <a:lumOff val="15000"/>
                </a:schemeClr>
              </a:solidFill>
            </a:endParaRPr>
          </a:p>
        </p:txBody>
      </p:sp>
    </p:spTree>
    <p:extLst>
      <p:ext uri="{BB962C8B-B14F-4D97-AF65-F5344CB8AC3E}">
        <p14:creationId xmlns:p14="http://schemas.microsoft.com/office/powerpoint/2010/main" val="3084774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95381" y="50448"/>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Инвалиды</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13</a:t>
            </a:fld>
            <a:endParaRPr lang="ru-RU" dirty="0">
              <a:solidFill>
                <a:prstClr val="black">
                  <a:tint val="75000"/>
                </a:prstClr>
              </a:solidFill>
            </a:endParaRPr>
          </a:p>
        </p:txBody>
      </p:sp>
      <p:sp>
        <p:nvSpPr>
          <p:cNvPr id="6" name="TextBox 5"/>
          <p:cNvSpPr txBox="1"/>
          <p:nvPr/>
        </p:nvSpPr>
        <p:spPr>
          <a:xfrm>
            <a:off x="4021930" y="929174"/>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Налог на имущество</a:t>
            </a:r>
            <a:endParaRPr lang="ru-RU" sz="1600" b="1" dirty="0">
              <a:solidFill>
                <a:schemeClr val="tx1">
                  <a:lumMod val="85000"/>
                  <a:lumOff val="15000"/>
                </a:schemeClr>
              </a:solidFill>
            </a:endParaRPr>
          </a:p>
        </p:txBody>
      </p:sp>
      <p:sp>
        <p:nvSpPr>
          <p:cNvPr id="7" name="TextBox 6"/>
          <p:cNvSpPr txBox="1"/>
          <p:nvPr/>
        </p:nvSpPr>
        <p:spPr>
          <a:xfrm>
            <a:off x="849877" y="1267728"/>
            <a:ext cx="9399095"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Инвалиды 1и 2 </a:t>
            </a:r>
            <a:r>
              <a:rPr lang="ru-RU" sz="1400" b="1" dirty="0">
                <a:solidFill>
                  <a:schemeClr val="tx1">
                    <a:lumMod val="85000"/>
                    <a:lumOff val="15000"/>
                  </a:schemeClr>
                </a:solidFill>
              </a:rPr>
              <a:t>группы, инвалиды с детства, </a:t>
            </a:r>
            <a:r>
              <a:rPr lang="ru-RU" sz="1400" b="1" dirty="0" smtClean="0">
                <a:solidFill>
                  <a:schemeClr val="tx1">
                    <a:lumMod val="85000"/>
                    <a:lumOff val="15000"/>
                  </a:schemeClr>
                </a:solidFill>
              </a:rPr>
              <a:t>дети-инвалиды</a:t>
            </a:r>
            <a:r>
              <a:rPr lang="ru-RU" sz="1400" dirty="0" smtClean="0">
                <a:solidFill>
                  <a:schemeClr val="tx1">
                    <a:lumMod val="85000"/>
                    <a:lumOff val="15000"/>
                  </a:schemeClr>
                </a:solidFill>
              </a:rPr>
              <a:t> полностью освобождаются </a:t>
            </a:r>
            <a:r>
              <a:rPr lang="ru-RU" sz="1400" dirty="0">
                <a:solidFill>
                  <a:schemeClr val="tx1">
                    <a:lumMod val="85000"/>
                    <a:lumOff val="15000"/>
                  </a:schemeClr>
                </a:solidFill>
              </a:rPr>
              <a:t>от уплаты налога на один </a:t>
            </a:r>
            <a:r>
              <a:rPr lang="ru-RU" sz="1400" dirty="0" smtClean="0">
                <a:solidFill>
                  <a:schemeClr val="tx1">
                    <a:lumMod val="85000"/>
                    <a:lumOff val="15000"/>
                  </a:schemeClr>
                </a:solidFill>
              </a:rPr>
              <a:t>объект </a:t>
            </a:r>
            <a:r>
              <a:rPr lang="ru-RU" sz="1400" dirty="0">
                <a:solidFill>
                  <a:schemeClr val="tx1">
                    <a:lumMod val="85000"/>
                    <a:lumOff val="15000"/>
                  </a:schemeClr>
                </a:solidFill>
              </a:rPr>
              <a:t>каждого вида: </a:t>
            </a:r>
          </a:p>
          <a:p>
            <a:pPr marL="285750" indent="-285750">
              <a:buFontTx/>
              <a:buChar char="-"/>
            </a:pPr>
            <a:r>
              <a:rPr lang="ru-RU" sz="1400" dirty="0" smtClean="0">
                <a:solidFill>
                  <a:schemeClr val="tx1">
                    <a:lumMod val="85000"/>
                    <a:lumOff val="15000"/>
                  </a:schemeClr>
                </a:solidFill>
              </a:rPr>
              <a:t>квартира или комната;  </a:t>
            </a:r>
          </a:p>
          <a:p>
            <a:pPr marL="285750" indent="-285750">
              <a:buFontTx/>
              <a:buChar char="-"/>
            </a:pPr>
            <a:r>
              <a:rPr lang="ru-RU" sz="1400" dirty="0" smtClean="0">
                <a:solidFill>
                  <a:schemeClr val="tx1">
                    <a:lumMod val="85000"/>
                    <a:lumOff val="15000"/>
                  </a:schemeClr>
                </a:solidFill>
              </a:rPr>
              <a:t>жилой </a:t>
            </a:r>
            <a:r>
              <a:rPr lang="ru-RU" sz="1400" dirty="0">
                <a:solidFill>
                  <a:schemeClr val="tx1">
                    <a:lumMod val="85000"/>
                    <a:lumOff val="15000"/>
                  </a:schemeClr>
                </a:solidFill>
              </a:rPr>
              <a:t>дом; </a:t>
            </a:r>
            <a:endParaRPr lang="ru-RU" sz="1400" dirty="0" smtClean="0">
              <a:solidFill>
                <a:schemeClr val="tx1">
                  <a:lumMod val="85000"/>
                  <a:lumOff val="15000"/>
                </a:schemeClr>
              </a:solidFill>
            </a:endParaRPr>
          </a:p>
          <a:p>
            <a:pPr marL="285750" indent="-285750">
              <a:buFontTx/>
              <a:buChar char="-"/>
            </a:pPr>
            <a:r>
              <a:rPr lang="ru-RU" sz="1400" dirty="0" smtClean="0">
                <a:solidFill>
                  <a:schemeClr val="tx1">
                    <a:lumMod val="85000"/>
                    <a:lumOff val="15000"/>
                  </a:schemeClr>
                </a:solidFill>
              </a:rPr>
              <a:t>гараж </a:t>
            </a:r>
            <a:r>
              <a:rPr lang="ru-RU" sz="1400" dirty="0">
                <a:solidFill>
                  <a:schemeClr val="tx1">
                    <a:lumMod val="85000"/>
                    <a:lumOff val="15000"/>
                  </a:schemeClr>
                </a:solidFill>
              </a:rPr>
              <a:t>или </a:t>
            </a:r>
            <a:r>
              <a:rPr lang="ru-RU" sz="1400" dirty="0" err="1">
                <a:solidFill>
                  <a:schemeClr val="tx1">
                    <a:lumMod val="85000"/>
                    <a:lumOff val="15000"/>
                  </a:schemeClr>
                </a:solidFill>
              </a:rPr>
              <a:t>машиноместо</a:t>
            </a:r>
            <a:r>
              <a:rPr lang="ru-RU" sz="1400" dirty="0">
                <a:solidFill>
                  <a:schemeClr val="tx1">
                    <a:lumMod val="85000"/>
                    <a:lumOff val="15000"/>
                  </a:schemeClr>
                </a:solidFill>
              </a:rPr>
              <a:t>;</a:t>
            </a:r>
          </a:p>
          <a:p>
            <a:r>
              <a:rPr lang="ru-RU" sz="1400" i="1" dirty="0" smtClean="0">
                <a:solidFill>
                  <a:schemeClr val="tx1">
                    <a:lumMod val="85000"/>
                    <a:lumOff val="15000"/>
                  </a:schemeClr>
                </a:solidFill>
              </a:rPr>
              <a:t>Имущество </a:t>
            </a:r>
            <a:r>
              <a:rPr lang="ru-RU" sz="1400" i="1" dirty="0">
                <a:solidFill>
                  <a:schemeClr val="tx1">
                    <a:lumMod val="85000"/>
                    <a:lumOff val="15000"/>
                  </a:schemeClr>
                </a:solidFill>
              </a:rPr>
              <a:t>не должно использоваться в предпринимательской </a:t>
            </a:r>
            <a:r>
              <a:rPr lang="ru-RU" sz="1400" i="1" dirty="0" smtClean="0">
                <a:solidFill>
                  <a:schemeClr val="tx1">
                    <a:lumMod val="85000"/>
                    <a:lumOff val="15000"/>
                  </a:schemeClr>
                </a:solidFill>
              </a:rPr>
              <a:t>деятельности</a:t>
            </a:r>
          </a:p>
          <a:p>
            <a:r>
              <a:rPr lang="ru-RU" sz="1400" dirty="0" smtClean="0">
                <a:solidFill>
                  <a:schemeClr val="tx1">
                    <a:lumMod val="85000"/>
                    <a:lumOff val="15000"/>
                  </a:schemeClr>
                </a:solidFill>
              </a:rPr>
              <a:t>(инвалиды </a:t>
            </a:r>
            <a:r>
              <a:rPr lang="ru-RU" sz="1400" dirty="0">
                <a:solidFill>
                  <a:schemeClr val="tx1">
                    <a:lumMod val="85000"/>
                    <a:lumOff val="15000"/>
                  </a:schemeClr>
                </a:solidFill>
              </a:rPr>
              <a:t>3 группы могут оформить льготу как пенсионеры</a:t>
            </a:r>
            <a:r>
              <a:rPr lang="ru-RU" sz="1400" dirty="0" smtClean="0">
                <a:solidFill>
                  <a:schemeClr val="tx1">
                    <a:lumMod val="85000"/>
                    <a:lumOff val="15000"/>
                  </a:schemeClr>
                </a:solidFill>
              </a:rPr>
              <a:t>)</a:t>
            </a:r>
            <a:endParaRPr lang="ru-RU" sz="1400" i="1" dirty="0">
              <a:solidFill>
                <a:schemeClr val="tx1">
                  <a:lumMod val="85000"/>
                  <a:lumOff val="15000"/>
                </a:schemeClr>
              </a:solidFill>
            </a:endParaRPr>
          </a:p>
        </p:txBody>
      </p:sp>
      <p:sp>
        <p:nvSpPr>
          <p:cNvPr id="8" name="TextBox 7"/>
          <p:cNvSpPr txBox="1"/>
          <p:nvPr/>
        </p:nvSpPr>
        <p:spPr>
          <a:xfrm>
            <a:off x="3906540" y="3218258"/>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accent1">
                    <a:lumMod val="50000"/>
                  </a:schemeClr>
                </a:solidFill>
              </a:rPr>
              <a:t>Земельный налог</a:t>
            </a:r>
            <a:endParaRPr lang="ru-RU" sz="1600" b="1" dirty="0">
              <a:solidFill>
                <a:schemeClr val="accent1">
                  <a:lumMod val="50000"/>
                </a:schemeClr>
              </a:solidFill>
            </a:endParaRPr>
          </a:p>
        </p:txBody>
      </p:sp>
      <p:sp>
        <p:nvSpPr>
          <p:cNvPr id="9" name="TextBox 8"/>
          <p:cNvSpPr txBox="1"/>
          <p:nvPr/>
        </p:nvSpPr>
        <p:spPr>
          <a:xfrm>
            <a:off x="843680" y="3556812"/>
            <a:ext cx="9111531"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a:solidFill>
                  <a:schemeClr val="tx1">
                    <a:lumMod val="85000"/>
                    <a:lumOff val="15000"/>
                  </a:schemeClr>
                </a:solidFill>
              </a:rPr>
              <a:t>Инвалиды 1и 2 группы, инвалиды с детства, дети-инвалиды </a:t>
            </a:r>
            <a:r>
              <a:rPr lang="ru-RU" sz="1400" dirty="0" smtClean="0">
                <a:solidFill>
                  <a:schemeClr val="tx1">
                    <a:lumMod val="85000"/>
                    <a:lumOff val="15000"/>
                  </a:schemeClr>
                </a:solidFill>
              </a:rPr>
              <a:t>не платят налог за 6 соток в отношении одного земельного участка (</a:t>
            </a:r>
            <a:r>
              <a:rPr lang="ru-RU" sz="1400" dirty="0">
                <a:solidFill>
                  <a:schemeClr val="tx1">
                    <a:lumMod val="85000"/>
                    <a:lumOff val="15000"/>
                  </a:schemeClr>
                </a:solidFill>
              </a:rPr>
              <a:t>инвалиды 3 группы могут оформить льготу как пенсионеры</a:t>
            </a:r>
            <a:r>
              <a:rPr lang="ru-RU" sz="1400" dirty="0" smtClean="0">
                <a:solidFill>
                  <a:schemeClr val="tx1">
                    <a:lumMod val="85000"/>
                    <a:lumOff val="15000"/>
                  </a:schemeClr>
                </a:solidFill>
              </a:rPr>
              <a:t>)</a:t>
            </a:r>
          </a:p>
        </p:txBody>
      </p:sp>
      <p:sp>
        <p:nvSpPr>
          <p:cNvPr id="10" name="TextBox 9"/>
          <p:cNvSpPr txBox="1"/>
          <p:nvPr/>
        </p:nvSpPr>
        <p:spPr>
          <a:xfrm>
            <a:off x="843085" y="2868166"/>
            <a:ext cx="7706125"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НК РФ ст. 407</a:t>
            </a:r>
            <a:endParaRPr lang="ru-RU" sz="1200" dirty="0">
              <a:solidFill>
                <a:schemeClr val="tx1">
                  <a:lumMod val="85000"/>
                  <a:lumOff val="15000"/>
                </a:schemeClr>
              </a:solidFill>
            </a:endParaRPr>
          </a:p>
        </p:txBody>
      </p:sp>
      <p:sp>
        <p:nvSpPr>
          <p:cNvPr id="11" name="TextBox 10"/>
          <p:cNvSpPr txBox="1"/>
          <p:nvPr/>
        </p:nvSpPr>
        <p:spPr>
          <a:xfrm>
            <a:off x="843085" y="4055208"/>
            <a:ext cx="4402981"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НК РФ ст.395</a:t>
            </a:r>
            <a:endParaRPr lang="ru-RU" sz="1200" dirty="0">
              <a:solidFill>
                <a:schemeClr val="tx1">
                  <a:lumMod val="85000"/>
                  <a:lumOff val="15000"/>
                </a:schemeClr>
              </a:solidFill>
            </a:endParaRPr>
          </a:p>
        </p:txBody>
      </p:sp>
      <p:sp>
        <p:nvSpPr>
          <p:cNvPr id="13" name="TextBox 12"/>
          <p:cNvSpPr txBox="1"/>
          <p:nvPr/>
        </p:nvSpPr>
        <p:spPr>
          <a:xfrm>
            <a:off x="787543" y="6905029"/>
            <a:ext cx="8568952"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справка об инвалидности</a:t>
            </a:r>
          </a:p>
        </p:txBody>
      </p:sp>
      <p:sp>
        <p:nvSpPr>
          <p:cNvPr id="12" name="TextBox 11"/>
          <p:cNvSpPr txBox="1"/>
          <p:nvPr/>
        </p:nvSpPr>
        <p:spPr>
          <a:xfrm>
            <a:off x="3895279" y="4460379"/>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accent1">
                    <a:lumMod val="50000"/>
                  </a:schemeClr>
                </a:solidFill>
              </a:rPr>
              <a:t>Транспортный налог</a:t>
            </a:r>
            <a:endParaRPr lang="ru-RU" sz="1600" b="1" dirty="0">
              <a:solidFill>
                <a:schemeClr val="accent1">
                  <a:lumMod val="50000"/>
                </a:schemeClr>
              </a:solidFill>
            </a:endParaRPr>
          </a:p>
        </p:txBody>
      </p:sp>
      <p:sp>
        <p:nvSpPr>
          <p:cNvPr id="14" name="TextBox 13"/>
          <p:cNvSpPr txBox="1"/>
          <p:nvPr/>
        </p:nvSpPr>
        <p:spPr>
          <a:xfrm>
            <a:off x="795381" y="4793361"/>
            <a:ext cx="9327555"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Для инвалидов всех категорий</a:t>
            </a:r>
            <a:r>
              <a:rPr lang="ru-RU" sz="1400" dirty="0" smtClean="0">
                <a:solidFill>
                  <a:schemeClr val="tx1">
                    <a:lumMod val="85000"/>
                    <a:lumOff val="15000"/>
                  </a:schemeClr>
                </a:solidFill>
              </a:rPr>
              <a:t> льгота предоставляется за </a:t>
            </a:r>
            <a:r>
              <a:rPr lang="ru-RU" sz="1400" dirty="0">
                <a:solidFill>
                  <a:schemeClr val="tx1">
                    <a:lumMod val="85000"/>
                    <a:lumOff val="15000"/>
                  </a:schemeClr>
                </a:solidFill>
              </a:rPr>
              <a:t>одно транспортное средство каждого </a:t>
            </a:r>
            <a:r>
              <a:rPr lang="ru-RU" sz="1400" dirty="0" smtClean="0">
                <a:solidFill>
                  <a:schemeClr val="tx1">
                    <a:lumMod val="85000"/>
                    <a:lumOff val="15000"/>
                  </a:schemeClr>
                </a:solidFill>
              </a:rPr>
              <a:t>типа:</a:t>
            </a:r>
            <a:endParaRPr lang="ru-RU" sz="1400" dirty="0">
              <a:solidFill>
                <a:schemeClr val="tx1">
                  <a:lumMod val="85000"/>
                  <a:lumOff val="15000"/>
                </a:schemeClr>
              </a:solidFill>
            </a:endParaRPr>
          </a:p>
          <a:p>
            <a:pPr marL="285750" indent="-285750">
              <a:buFontTx/>
              <a:buChar char="-"/>
            </a:pPr>
            <a:r>
              <a:rPr lang="ru-RU" sz="1400" dirty="0" smtClean="0">
                <a:solidFill>
                  <a:schemeClr val="tx1">
                    <a:lumMod val="85000"/>
                    <a:lumOff val="15000"/>
                  </a:schemeClr>
                </a:solidFill>
              </a:rPr>
              <a:t>мотоциклы, мотороллеры;</a:t>
            </a:r>
          </a:p>
          <a:p>
            <a:pPr marL="285750" indent="-285750">
              <a:buFontTx/>
              <a:buChar char="-"/>
            </a:pPr>
            <a:r>
              <a:rPr lang="ru-RU" sz="1400" dirty="0" smtClean="0">
                <a:solidFill>
                  <a:schemeClr val="tx1">
                    <a:lumMod val="85000"/>
                    <a:lumOff val="15000"/>
                  </a:schemeClr>
                </a:solidFill>
              </a:rPr>
              <a:t>легковые автомобили с </a:t>
            </a:r>
            <a:r>
              <a:rPr lang="ru-RU" sz="1400" dirty="0">
                <a:solidFill>
                  <a:schemeClr val="tx1">
                    <a:lumMod val="85000"/>
                    <a:lumOff val="15000"/>
                  </a:schemeClr>
                </a:solidFill>
              </a:rPr>
              <a:t>мощностью двигателя до 150 </a:t>
            </a:r>
            <a:r>
              <a:rPr lang="ru-RU" sz="1400" dirty="0" smtClean="0">
                <a:solidFill>
                  <a:schemeClr val="tx1">
                    <a:lumMod val="85000"/>
                    <a:lumOff val="15000"/>
                  </a:schemeClr>
                </a:solidFill>
              </a:rPr>
              <a:t>л/с включительно;</a:t>
            </a:r>
          </a:p>
          <a:p>
            <a:pPr marL="285750" indent="-285750">
              <a:buFontTx/>
              <a:buChar char="-"/>
            </a:pPr>
            <a:r>
              <a:rPr lang="ru-RU" sz="1400" dirty="0" smtClean="0">
                <a:solidFill>
                  <a:schemeClr val="tx1">
                    <a:lumMod val="85000"/>
                    <a:lumOff val="15000"/>
                  </a:schemeClr>
                </a:solidFill>
              </a:rPr>
              <a:t>грузовые автомобили с </a:t>
            </a:r>
            <a:r>
              <a:rPr lang="ru-RU" sz="1400" dirty="0">
                <a:solidFill>
                  <a:schemeClr val="tx1">
                    <a:lumMod val="85000"/>
                    <a:lumOff val="15000"/>
                  </a:schemeClr>
                </a:solidFill>
              </a:rPr>
              <a:t>мощностью двигателя до 250 </a:t>
            </a:r>
            <a:r>
              <a:rPr lang="ru-RU" sz="1400" dirty="0" smtClean="0">
                <a:solidFill>
                  <a:schemeClr val="tx1">
                    <a:lumMod val="85000"/>
                    <a:lumOff val="15000"/>
                  </a:schemeClr>
                </a:solidFill>
              </a:rPr>
              <a:t>л/с включительно, </a:t>
            </a:r>
            <a:r>
              <a:rPr lang="ru-RU" sz="1400" dirty="0">
                <a:solidFill>
                  <a:schemeClr val="tx1">
                    <a:lumMod val="85000"/>
                    <a:lumOff val="15000"/>
                  </a:schemeClr>
                </a:solidFill>
              </a:rPr>
              <a:t>с даты выпуска которых прошло более 10 </a:t>
            </a:r>
            <a:r>
              <a:rPr lang="ru-RU" sz="1400" dirty="0" smtClean="0">
                <a:solidFill>
                  <a:schemeClr val="tx1">
                    <a:lumMod val="85000"/>
                    <a:lumOff val="15000"/>
                  </a:schemeClr>
                </a:solidFill>
              </a:rPr>
              <a:t>лет;</a:t>
            </a:r>
          </a:p>
          <a:p>
            <a:pPr marL="285750" indent="-285750">
              <a:buFontTx/>
              <a:buChar char="-"/>
            </a:pPr>
            <a:r>
              <a:rPr lang="ru-RU" sz="1400" dirty="0" smtClean="0">
                <a:solidFill>
                  <a:schemeClr val="tx1">
                    <a:lumMod val="85000"/>
                    <a:lumOff val="15000"/>
                  </a:schemeClr>
                </a:solidFill>
              </a:rPr>
              <a:t>Другие самоходные транспортные средства, машины </a:t>
            </a:r>
            <a:r>
              <a:rPr lang="ru-RU" sz="1400" dirty="0">
                <a:solidFill>
                  <a:schemeClr val="tx1">
                    <a:lumMod val="85000"/>
                    <a:lumOff val="15000"/>
                  </a:schemeClr>
                </a:solidFill>
              </a:rPr>
              <a:t>и </a:t>
            </a:r>
            <a:r>
              <a:rPr lang="ru-RU" sz="1400" dirty="0" smtClean="0">
                <a:solidFill>
                  <a:schemeClr val="tx1">
                    <a:lumMod val="85000"/>
                    <a:lumOff val="15000"/>
                  </a:schemeClr>
                </a:solidFill>
              </a:rPr>
              <a:t>механизмы </a:t>
            </a:r>
            <a:r>
              <a:rPr lang="ru-RU" sz="1400" dirty="0">
                <a:solidFill>
                  <a:schemeClr val="tx1">
                    <a:lumMod val="85000"/>
                    <a:lumOff val="15000"/>
                  </a:schemeClr>
                </a:solidFill>
              </a:rPr>
              <a:t>на пневматическом и гусеничном ходу (</a:t>
            </a:r>
            <a:r>
              <a:rPr lang="ru-RU" sz="1400" dirty="0" smtClean="0">
                <a:solidFill>
                  <a:schemeClr val="tx1">
                    <a:lumMod val="85000"/>
                    <a:lumOff val="15000"/>
                  </a:schemeClr>
                </a:solidFill>
              </a:rPr>
              <a:t>зарегистрированные </a:t>
            </a:r>
            <a:r>
              <a:rPr lang="ru-RU" sz="1400" dirty="0">
                <a:solidFill>
                  <a:schemeClr val="tx1">
                    <a:lumMod val="85000"/>
                    <a:lumOff val="15000"/>
                  </a:schemeClr>
                </a:solidFill>
              </a:rPr>
              <a:t>в </a:t>
            </a:r>
            <a:r>
              <a:rPr lang="ru-RU" sz="1400" dirty="0" err="1" smtClean="0">
                <a:solidFill>
                  <a:schemeClr val="tx1">
                    <a:lumMod val="85000"/>
                    <a:lumOff val="15000"/>
                  </a:schemeClr>
                </a:solidFill>
              </a:rPr>
              <a:t>Гостехнадзоре</a:t>
            </a:r>
            <a:r>
              <a:rPr lang="ru-RU" sz="1400" dirty="0" smtClean="0">
                <a:solidFill>
                  <a:schemeClr val="tx1">
                    <a:lumMod val="85000"/>
                    <a:lumOff val="15000"/>
                  </a:schemeClr>
                </a:solidFill>
              </a:rPr>
              <a:t> Республики </a:t>
            </a:r>
            <a:r>
              <a:rPr lang="ru-RU" sz="1400" dirty="0">
                <a:solidFill>
                  <a:schemeClr val="tx1">
                    <a:lumMod val="85000"/>
                    <a:lumOff val="15000"/>
                  </a:schemeClr>
                </a:solidFill>
              </a:rPr>
              <a:t>Башкортостан), с даты выпуска которых прошло более 10 </a:t>
            </a:r>
            <a:r>
              <a:rPr lang="ru-RU" sz="1400" dirty="0" smtClean="0">
                <a:solidFill>
                  <a:schemeClr val="tx1">
                    <a:lumMod val="85000"/>
                    <a:lumOff val="15000"/>
                  </a:schemeClr>
                </a:solidFill>
              </a:rPr>
              <a:t>лет</a:t>
            </a:r>
            <a:endParaRPr lang="ru-RU" sz="1400" dirty="0">
              <a:solidFill>
                <a:schemeClr val="tx1">
                  <a:lumMod val="85000"/>
                  <a:lumOff val="15000"/>
                </a:schemeClr>
              </a:solidFill>
            </a:endParaRPr>
          </a:p>
        </p:txBody>
      </p:sp>
      <p:sp>
        <p:nvSpPr>
          <p:cNvPr id="17" name="TextBox 16"/>
          <p:cNvSpPr txBox="1"/>
          <p:nvPr/>
        </p:nvSpPr>
        <p:spPr>
          <a:xfrm>
            <a:off x="787543" y="6390096"/>
            <a:ext cx="7306176" cy="27699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Законом РБ «О транспортном налоге»№365-з ст.3 </a:t>
            </a:r>
            <a:endParaRPr lang="ru-RU" sz="1200" dirty="0">
              <a:solidFill>
                <a:schemeClr val="tx1">
                  <a:lumMod val="85000"/>
                  <a:lumOff val="15000"/>
                </a:schemeClr>
              </a:solidFill>
            </a:endParaRPr>
          </a:p>
        </p:txBody>
      </p:sp>
    </p:spTree>
    <p:extLst>
      <p:ext uri="{BB962C8B-B14F-4D97-AF65-F5344CB8AC3E}">
        <p14:creationId xmlns:p14="http://schemas.microsoft.com/office/powerpoint/2010/main" val="7991430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75798" y="180231"/>
            <a:ext cx="9204518" cy="734710"/>
          </a:xfrm>
        </p:spPr>
        <p:txBody>
          <a:bodyPr>
            <a:noAutofit/>
          </a:bodyPr>
          <a:lstStyle/>
          <a:p>
            <a:pPr algn="l"/>
            <a:r>
              <a:rPr lang="ru-RU" sz="3200" b="1" dirty="0" smtClean="0">
                <a:solidFill>
                  <a:schemeClr val="accent1">
                    <a:lumMod val="50000"/>
                  </a:schemeClr>
                </a:solidFill>
                <a:latin typeface="Times New Roman" pitchFamily="18" charset="0"/>
                <a:cs typeface="Times New Roman" pitchFamily="18" charset="0"/>
              </a:rPr>
              <a:t>                             Инвалиды</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14</a:t>
            </a:fld>
            <a:endParaRPr lang="ru-RU" dirty="0">
              <a:solidFill>
                <a:prstClr val="black">
                  <a:tint val="75000"/>
                </a:prstClr>
              </a:solidFill>
            </a:endParaRPr>
          </a:p>
        </p:txBody>
      </p:sp>
      <p:sp>
        <p:nvSpPr>
          <p:cNvPr id="6" name="TextBox 5"/>
          <p:cNvSpPr txBox="1"/>
          <p:nvPr/>
        </p:nvSpPr>
        <p:spPr>
          <a:xfrm>
            <a:off x="3834532" y="886954"/>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accent1">
                    <a:lumMod val="50000"/>
                  </a:schemeClr>
                </a:solidFill>
              </a:rPr>
              <a:t>Земельный налог</a:t>
            </a:r>
            <a:endParaRPr lang="ru-RU" sz="1600" b="1" dirty="0">
              <a:solidFill>
                <a:schemeClr val="accent1">
                  <a:lumMod val="50000"/>
                </a:schemeClr>
              </a:solidFill>
            </a:endParaRPr>
          </a:p>
        </p:txBody>
      </p:sp>
      <p:sp>
        <p:nvSpPr>
          <p:cNvPr id="7" name="TextBox 6"/>
          <p:cNvSpPr txBox="1"/>
          <p:nvPr/>
        </p:nvSpPr>
        <p:spPr>
          <a:xfrm>
            <a:off x="708035" y="4788743"/>
            <a:ext cx="9535209"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Инвалиды 1и 2 </a:t>
            </a:r>
            <a:r>
              <a:rPr lang="ru-RU" sz="1400" b="1" dirty="0">
                <a:solidFill>
                  <a:schemeClr val="tx1">
                    <a:lumMod val="85000"/>
                    <a:lumOff val="15000"/>
                  </a:schemeClr>
                </a:solidFill>
              </a:rPr>
              <a:t>группы, инвалиды с детства, </a:t>
            </a:r>
            <a:r>
              <a:rPr lang="ru-RU" sz="1400" b="1" dirty="0" smtClean="0">
                <a:solidFill>
                  <a:schemeClr val="tx1">
                    <a:lumMod val="85000"/>
                    <a:lumOff val="15000"/>
                  </a:schemeClr>
                </a:solidFill>
              </a:rPr>
              <a:t>дети-инвалиды, инвалиды боевых действий </a:t>
            </a:r>
          </a:p>
          <a:p>
            <a:r>
              <a:rPr lang="ru-RU" sz="1400" dirty="0" smtClean="0">
                <a:solidFill>
                  <a:schemeClr val="tx1">
                    <a:lumMod val="85000"/>
                    <a:lumOff val="15000"/>
                  </a:schemeClr>
                </a:solidFill>
              </a:rPr>
              <a:t>Не </a:t>
            </a:r>
            <a:r>
              <a:rPr lang="ru-RU" sz="1400" dirty="0">
                <a:solidFill>
                  <a:schemeClr val="tx1">
                    <a:lumMod val="85000"/>
                    <a:lumOff val="15000"/>
                  </a:schemeClr>
                </a:solidFill>
              </a:rPr>
              <a:t>платится налог в отношении одного земельного участка, не используемого в предпринимательской деятельности в следующих размерах: </a:t>
            </a:r>
          </a:p>
          <a:p>
            <a:r>
              <a:rPr lang="ru-RU" sz="1400" dirty="0">
                <a:solidFill>
                  <a:schemeClr val="tx1">
                    <a:lumMod val="85000"/>
                    <a:lumOff val="15000"/>
                  </a:schemeClr>
                </a:solidFill>
              </a:rPr>
              <a:t>- </a:t>
            </a:r>
            <a:r>
              <a:rPr lang="ru-RU" sz="1400" dirty="0" smtClean="0">
                <a:solidFill>
                  <a:schemeClr val="tx1">
                    <a:lumMod val="85000"/>
                    <a:lumOff val="15000"/>
                  </a:schemeClr>
                </a:solidFill>
              </a:rPr>
              <a:t>На величину кадастровой стоимости 300 квадратных метров площади земельного участка   </a:t>
            </a:r>
            <a:r>
              <a:rPr lang="ru-RU" sz="1400" dirty="0">
                <a:solidFill>
                  <a:schemeClr val="tx1">
                    <a:lumMod val="85000"/>
                    <a:lumOff val="15000"/>
                  </a:schemeClr>
                </a:solidFill>
              </a:rPr>
              <a:t>- в отношении земельных участков, занимаемых домами  индивидуальной жилой застройки, для ведения личного подсобного хозяйства;</a:t>
            </a:r>
          </a:p>
          <a:p>
            <a:r>
              <a:rPr lang="ru-RU" sz="1400" dirty="0">
                <a:solidFill>
                  <a:schemeClr val="tx1">
                    <a:lumMod val="85000"/>
                    <a:lumOff val="15000"/>
                  </a:schemeClr>
                </a:solidFill>
              </a:rPr>
              <a:t>-  На величину кадастровой стоимости </a:t>
            </a:r>
            <a:r>
              <a:rPr lang="ru-RU" sz="1400" dirty="0" smtClean="0">
                <a:solidFill>
                  <a:schemeClr val="tx1">
                    <a:lumMod val="85000"/>
                    <a:lumOff val="15000"/>
                  </a:schemeClr>
                </a:solidFill>
              </a:rPr>
              <a:t>200 квадратных метров - </a:t>
            </a:r>
            <a:r>
              <a:rPr lang="ru-RU" sz="1400" dirty="0">
                <a:solidFill>
                  <a:schemeClr val="tx1">
                    <a:lumMod val="85000"/>
                    <a:lumOff val="15000"/>
                  </a:schemeClr>
                </a:solidFill>
              </a:rPr>
              <a:t>в отношении земельных участков занимаемых гаражами;</a:t>
            </a:r>
          </a:p>
          <a:p>
            <a:r>
              <a:rPr lang="ru-RU" sz="1400" dirty="0">
                <a:solidFill>
                  <a:schemeClr val="tx1">
                    <a:lumMod val="85000"/>
                    <a:lumOff val="15000"/>
                  </a:schemeClr>
                </a:solidFill>
              </a:rPr>
              <a:t>- На величину кадастровой стоимости 200 квадратных метров - в отношении земельных участков, предназначенных для садоводства и </a:t>
            </a:r>
            <a:r>
              <a:rPr lang="ru-RU" sz="1400" dirty="0" smtClean="0">
                <a:solidFill>
                  <a:schemeClr val="tx1">
                    <a:lumMod val="85000"/>
                    <a:lumOff val="15000"/>
                  </a:schemeClr>
                </a:solidFill>
              </a:rPr>
              <a:t>огородничества. Решение г. Учалы №243 от 28.11.2019( в </a:t>
            </a:r>
            <a:r>
              <a:rPr lang="ru-RU" sz="1400" dirty="0" err="1" smtClean="0">
                <a:solidFill>
                  <a:schemeClr val="tx1">
                    <a:lumMod val="85000"/>
                    <a:lumOff val="15000"/>
                  </a:schemeClr>
                </a:solidFill>
              </a:rPr>
              <a:t>ред.от</a:t>
            </a:r>
            <a:r>
              <a:rPr lang="ru-RU" sz="1400" dirty="0" smtClean="0">
                <a:solidFill>
                  <a:schemeClr val="tx1">
                    <a:lumMod val="85000"/>
                    <a:lumOff val="15000"/>
                  </a:schemeClr>
                </a:solidFill>
              </a:rPr>
              <a:t> 19.11.2024 №23)</a:t>
            </a:r>
            <a:endParaRPr lang="ru-RU" sz="1400" dirty="0">
              <a:solidFill>
                <a:schemeClr val="tx1">
                  <a:lumMod val="85000"/>
                  <a:lumOff val="15000"/>
                </a:schemeClr>
              </a:solidFill>
            </a:endParaRPr>
          </a:p>
        </p:txBody>
      </p:sp>
      <p:sp>
        <p:nvSpPr>
          <p:cNvPr id="15" name="TextBox 14"/>
          <p:cNvSpPr txBox="1"/>
          <p:nvPr/>
        </p:nvSpPr>
        <p:spPr>
          <a:xfrm>
            <a:off x="2322364" y="1242691"/>
            <a:ext cx="5760640"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Уменьшение налоговой базы п.5 ст.391 НК РФ. 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6" name="TextBox 15"/>
          <p:cNvSpPr txBox="1"/>
          <p:nvPr/>
        </p:nvSpPr>
        <p:spPr>
          <a:xfrm>
            <a:off x="3756968" y="4459269"/>
            <a:ext cx="2448272"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err="1" smtClean="0">
                <a:solidFill>
                  <a:schemeClr val="tx1">
                    <a:lumMod val="85000"/>
                    <a:lumOff val="15000"/>
                  </a:schemeClr>
                </a:solidFill>
              </a:rPr>
              <a:t>Г.Учалы</a:t>
            </a:r>
            <a:r>
              <a:rPr lang="ru-RU" sz="1400" b="1" dirty="0" smtClean="0">
                <a:solidFill>
                  <a:schemeClr val="tx1">
                    <a:lumMod val="85000"/>
                    <a:lumOff val="15000"/>
                  </a:schemeClr>
                </a:solidFill>
              </a:rPr>
              <a:t> и Учалинский район</a:t>
            </a:r>
            <a:endParaRPr lang="ru-RU" sz="1400" b="1" i="1" dirty="0">
              <a:solidFill>
                <a:schemeClr val="tx1">
                  <a:lumMod val="85000"/>
                  <a:lumOff val="15000"/>
                </a:schemeClr>
              </a:solidFill>
            </a:endParaRPr>
          </a:p>
        </p:txBody>
      </p:sp>
      <p:sp>
        <p:nvSpPr>
          <p:cNvPr id="18" name="TextBox 17"/>
          <p:cNvSpPr txBox="1"/>
          <p:nvPr/>
        </p:nvSpPr>
        <p:spPr>
          <a:xfrm>
            <a:off x="3762524" y="2027038"/>
            <a:ext cx="2448272"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               ЗАТО г. Межгорье</a:t>
            </a:r>
            <a:endParaRPr lang="ru-RU" sz="1400" b="1" i="1" dirty="0">
              <a:solidFill>
                <a:schemeClr val="tx1">
                  <a:lumMod val="85000"/>
                  <a:lumOff val="15000"/>
                </a:schemeClr>
              </a:solidFill>
            </a:endParaRPr>
          </a:p>
        </p:txBody>
      </p:sp>
      <p:sp>
        <p:nvSpPr>
          <p:cNvPr id="19" name="TextBox 18"/>
          <p:cNvSpPr txBox="1"/>
          <p:nvPr/>
        </p:nvSpPr>
        <p:spPr>
          <a:xfrm>
            <a:off x="705505" y="2340471"/>
            <a:ext cx="9530374"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b="1" dirty="0" smtClean="0">
                <a:solidFill>
                  <a:schemeClr val="tx1">
                    <a:lumMod val="85000"/>
                    <a:lumOff val="15000"/>
                  </a:schemeClr>
                </a:solidFill>
              </a:rPr>
              <a:t>                                                                    Инвалиды боевых действий </a:t>
            </a:r>
          </a:p>
          <a:p>
            <a:r>
              <a:rPr lang="ru-RU" sz="1400" dirty="0">
                <a:solidFill>
                  <a:schemeClr val="tx1">
                    <a:lumMod val="85000"/>
                    <a:lumOff val="15000"/>
                  </a:schemeClr>
                </a:solidFill>
              </a:rPr>
              <a:t>в отношении земельных участков, используемых для размещения домов индивидуальной жилой застройки, гаражей, домов многоэтажной жилой застройки; в отношении земельных участков, находящихся в составе дачных, садоводческих и огороднических объединений, не используемых в предпринимательской деятельности. Льгота предоставляется в отношении одного объекта налогообложения каждого вида разрешенного использования по выбору налогоплательщика вне зависимости от количества оснований для применения налоговых </a:t>
            </a:r>
            <a:r>
              <a:rPr lang="ru-RU" sz="1400" dirty="0" smtClean="0">
                <a:solidFill>
                  <a:schemeClr val="tx1">
                    <a:lumMod val="85000"/>
                    <a:lumOff val="15000"/>
                  </a:schemeClr>
                </a:solidFill>
              </a:rPr>
              <a:t>льгот.</a:t>
            </a:r>
          </a:p>
          <a:p>
            <a:r>
              <a:rPr lang="ru-RU" sz="1400" dirty="0" smtClean="0">
                <a:solidFill>
                  <a:schemeClr val="tx1">
                    <a:lumMod val="85000"/>
                    <a:lumOff val="15000"/>
                  </a:schemeClr>
                </a:solidFill>
              </a:rPr>
              <a:t>Решение </a:t>
            </a:r>
            <a:r>
              <a:rPr lang="ru-RU" sz="1400" dirty="0">
                <a:solidFill>
                  <a:schemeClr val="tx1">
                    <a:lumMod val="85000"/>
                    <a:lumOff val="15000"/>
                  </a:schemeClr>
                </a:solidFill>
              </a:rPr>
              <a:t>Совета депутатов ЗАТО Межгорье "Об установлении земельного налога" </a:t>
            </a:r>
            <a:r>
              <a:rPr lang="ru-RU" sz="1400" dirty="0" smtClean="0">
                <a:solidFill>
                  <a:schemeClr val="tx1">
                    <a:lumMod val="85000"/>
                    <a:lumOff val="15000"/>
                  </a:schemeClr>
                </a:solidFill>
              </a:rPr>
              <a:t>№16-6 от 21.11.2005 (в </a:t>
            </a:r>
            <a:r>
              <a:rPr lang="ru-RU" sz="1400" dirty="0">
                <a:solidFill>
                  <a:schemeClr val="tx1">
                    <a:lumMod val="85000"/>
                    <a:lumOff val="15000"/>
                  </a:schemeClr>
                </a:solidFill>
              </a:rPr>
              <a:t>редакции от 22.10.2024 №12-9)</a:t>
            </a:r>
          </a:p>
        </p:txBody>
      </p:sp>
    </p:spTree>
    <p:extLst>
      <p:ext uri="{BB962C8B-B14F-4D97-AF65-F5344CB8AC3E}">
        <p14:creationId xmlns:p14="http://schemas.microsoft.com/office/powerpoint/2010/main" val="41479866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0339" y="356364"/>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Родители детей-инвалидов</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15</a:t>
            </a:fld>
            <a:endParaRPr lang="ru-RU" dirty="0">
              <a:solidFill>
                <a:prstClr val="black">
                  <a:tint val="75000"/>
                </a:prstClr>
              </a:solidFill>
            </a:endParaRPr>
          </a:p>
        </p:txBody>
      </p:sp>
      <p:sp>
        <p:nvSpPr>
          <p:cNvPr id="6" name="TextBox 5"/>
          <p:cNvSpPr txBox="1"/>
          <p:nvPr/>
        </p:nvSpPr>
        <p:spPr>
          <a:xfrm>
            <a:off x="3906960" y="1235090"/>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Транспортный налог</a:t>
            </a:r>
            <a:endParaRPr lang="ru-RU" sz="1600" b="1" dirty="0">
              <a:solidFill>
                <a:schemeClr val="tx1">
                  <a:lumMod val="85000"/>
                  <a:lumOff val="15000"/>
                </a:schemeClr>
              </a:solidFill>
            </a:endParaRPr>
          </a:p>
        </p:txBody>
      </p:sp>
      <p:sp>
        <p:nvSpPr>
          <p:cNvPr id="11" name="TextBox 10"/>
          <p:cNvSpPr txBox="1"/>
          <p:nvPr/>
        </p:nvSpPr>
        <p:spPr>
          <a:xfrm>
            <a:off x="959874" y="2758851"/>
            <a:ext cx="8656249" cy="107721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Один из родителей </a:t>
            </a:r>
            <a:r>
              <a:rPr lang="ru-RU" sz="1600" dirty="0" smtClean="0">
                <a:solidFill>
                  <a:schemeClr val="tx1">
                    <a:lumMod val="85000"/>
                    <a:lumOff val="15000"/>
                  </a:schemeClr>
                </a:solidFill>
              </a:rPr>
              <a:t>(усыновителей) либо опекун (попечитель) освобождается от уплаты налога в отношении одного легкового автомобиля с мощностью двигателя до 150 </a:t>
            </a:r>
            <a:r>
              <a:rPr lang="ru-RU" sz="1600" dirty="0" err="1" smtClean="0">
                <a:solidFill>
                  <a:schemeClr val="tx1">
                    <a:lumMod val="85000"/>
                    <a:lumOff val="15000"/>
                  </a:schemeClr>
                </a:solidFill>
              </a:rPr>
              <a:t>л.с</a:t>
            </a:r>
            <a:r>
              <a:rPr lang="ru-RU" sz="1600" dirty="0" smtClean="0">
                <a:solidFill>
                  <a:schemeClr val="tx1">
                    <a:lumMod val="85000"/>
                    <a:lumOff val="15000"/>
                  </a:schemeClr>
                </a:solidFill>
              </a:rPr>
              <a:t>. включительно </a:t>
            </a:r>
          </a:p>
          <a:p>
            <a:endParaRPr lang="ru-RU" sz="1600" dirty="0">
              <a:solidFill>
                <a:schemeClr val="tx1">
                  <a:lumMod val="85000"/>
                  <a:lumOff val="15000"/>
                </a:schemeClr>
              </a:solidFill>
            </a:endParaRPr>
          </a:p>
          <a:p>
            <a:r>
              <a:rPr lang="ru-RU" sz="1600" dirty="0" smtClean="0">
                <a:solidFill>
                  <a:schemeClr val="tx1">
                    <a:lumMod val="85000"/>
                    <a:lumOff val="15000"/>
                  </a:schemeClr>
                </a:solidFill>
              </a:rPr>
              <a:t>(Закон </a:t>
            </a:r>
            <a:r>
              <a:rPr lang="ru-RU" sz="1600" dirty="0">
                <a:solidFill>
                  <a:schemeClr val="tx1">
                    <a:lumMod val="85000"/>
                    <a:lumOff val="15000"/>
                  </a:schemeClr>
                </a:solidFill>
              </a:rPr>
              <a:t>РБ «О транспортном налоге» №365-З от 27.11.2002 года (в ред. от 28.01.2018</a:t>
            </a:r>
            <a:r>
              <a:rPr lang="ru-RU" sz="1600" dirty="0" smtClean="0">
                <a:solidFill>
                  <a:schemeClr val="tx1">
                    <a:lumMod val="85000"/>
                    <a:lumOff val="15000"/>
                  </a:schemeClr>
                </a:solidFill>
              </a:rPr>
              <a:t>))</a:t>
            </a:r>
            <a:endParaRPr lang="ru-RU" sz="1600" dirty="0">
              <a:solidFill>
                <a:schemeClr val="tx1">
                  <a:lumMod val="85000"/>
                  <a:lumOff val="15000"/>
                </a:schemeClr>
              </a:solidFill>
            </a:endParaRPr>
          </a:p>
        </p:txBody>
      </p:sp>
      <p:sp>
        <p:nvSpPr>
          <p:cNvPr id="12" name="TextBox 11"/>
          <p:cNvSpPr txBox="1"/>
          <p:nvPr/>
        </p:nvSpPr>
        <p:spPr>
          <a:xfrm>
            <a:off x="3690516" y="1950813"/>
            <a:ext cx="3043019"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На 2025 год льгота </a:t>
            </a:r>
            <a:r>
              <a:rPr lang="ru-RU" sz="1400" dirty="0">
                <a:solidFill>
                  <a:schemeClr val="tx1">
                    <a:lumMod val="85000"/>
                    <a:lumOff val="15000"/>
                  </a:schemeClr>
                </a:solidFill>
              </a:rPr>
              <a:t>НЕ предусмотрена </a:t>
            </a:r>
          </a:p>
        </p:txBody>
      </p:sp>
      <p:sp>
        <p:nvSpPr>
          <p:cNvPr id="14" name="TextBox 13"/>
          <p:cNvSpPr txBox="1"/>
          <p:nvPr/>
        </p:nvSpPr>
        <p:spPr>
          <a:xfrm>
            <a:off x="3349160" y="2323184"/>
            <a:ext cx="3877678"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за налоговые периоды с 2018 по 2024 гг. </a:t>
            </a:r>
            <a:endParaRPr lang="ru-RU" sz="1400" dirty="0">
              <a:solidFill>
                <a:schemeClr val="tx1">
                  <a:lumMod val="85000"/>
                  <a:lumOff val="15000"/>
                </a:schemeClr>
              </a:solidFill>
            </a:endParaRPr>
          </a:p>
        </p:txBody>
      </p:sp>
      <p:sp>
        <p:nvSpPr>
          <p:cNvPr id="17" name="TextBox 16"/>
          <p:cNvSpPr txBox="1"/>
          <p:nvPr/>
        </p:nvSpPr>
        <p:spPr>
          <a:xfrm>
            <a:off x="755936" y="6012879"/>
            <a:ext cx="8568952"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свидетельство о рождении ребенка, справка </a:t>
            </a:r>
            <a:r>
              <a:rPr lang="ru-RU" sz="1400" dirty="0">
                <a:solidFill>
                  <a:schemeClr val="tx1">
                    <a:lumMod val="85000"/>
                    <a:lumOff val="15000"/>
                  </a:schemeClr>
                </a:solidFill>
              </a:rPr>
              <a:t>об инвалидности</a:t>
            </a:r>
          </a:p>
        </p:txBody>
      </p:sp>
    </p:spTree>
    <p:extLst>
      <p:ext uri="{BB962C8B-B14F-4D97-AF65-F5344CB8AC3E}">
        <p14:creationId xmlns:p14="http://schemas.microsoft.com/office/powerpoint/2010/main" val="6880958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0339" y="356364"/>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Родители детей-инвалидов</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16</a:t>
            </a:fld>
            <a:endParaRPr lang="ru-RU" dirty="0">
              <a:solidFill>
                <a:prstClr val="black">
                  <a:tint val="75000"/>
                </a:prstClr>
              </a:solidFill>
            </a:endParaRPr>
          </a:p>
        </p:txBody>
      </p:sp>
      <p:sp>
        <p:nvSpPr>
          <p:cNvPr id="6" name="TextBox 5"/>
          <p:cNvSpPr txBox="1"/>
          <p:nvPr/>
        </p:nvSpPr>
        <p:spPr>
          <a:xfrm>
            <a:off x="3906960" y="1235090"/>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Налог на имущество</a:t>
            </a:r>
            <a:endParaRPr lang="ru-RU" sz="1600" b="1" dirty="0">
              <a:solidFill>
                <a:schemeClr val="tx1">
                  <a:lumMod val="85000"/>
                  <a:lumOff val="15000"/>
                </a:schemeClr>
              </a:solidFill>
            </a:endParaRPr>
          </a:p>
        </p:txBody>
      </p:sp>
      <p:sp>
        <p:nvSpPr>
          <p:cNvPr id="7" name="TextBox 6"/>
          <p:cNvSpPr txBox="1"/>
          <p:nvPr/>
        </p:nvSpPr>
        <p:spPr>
          <a:xfrm>
            <a:off x="777728" y="4932759"/>
            <a:ext cx="8497787"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Не платится налог за один объект налогообложения  каждого вида: жилой дом, квартира или комната, гараж, не используемого в предпринимательской деятельности и не включенного в Перечень, определяемый в соответствии с пунктом 7 статьи 378.2 НК РФ. Решение Совета сельского поселения Зубовский  сельсовет муниципального района Уфимский район Республики Башкортостан "Об установлении налога на имущество физических лиц" </a:t>
            </a:r>
            <a:r>
              <a:rPr lang="ru-RU" sz="1400" dirty="0" smtClean="0">
                <a:solidFill>
                  <a:schemeClr val="tx1">
                    <a:lumMod val="85000"/>
                    <a:lumOff val="15000"/>
                  </a:schemeClr>
                </a:solidFill>
              </a:rPr>
              <a:t>№386 от 03.04.2019 (в </a:t>
            </a:r>
            <a:r>
              <a:rPr lang="ru-RU" sz="1400" dirty="0">
                <a:solidFill>
                  <a:schemeClr val="tx1">
                    <a:lumMod val="85000"/>
                    <a:lumOff val="15000"/>
                  </a:schemeClr>
                </a:solidFill>
              </a:rPr>
              <a:t>редакции от 22.06.2020 №116)</a:t>
            </a:r>
          </a:p>
        </p:txBody>
      </p:sp>
      <p:sp>
        <p:nvSpPr>
          <p:cNvPr id="13" name="TextBox 12"/>
          <p:cNvSpPr txBox="1"/>
          <p:nvPr/>
        </p:nvSpPr>
        <p:spPr>
          <a:xfrm>
            <a:off x="846620" y="6236071"/>
            <a:ext cx="8568952"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t>Дополнительную информацию можно получить на официальном сайте ФНС России, сервис «Справочная информация о ставках и льготах по имущественным налогам», либо в налоговом органе по месту нахождения объекта налогообложения. </a:t>
            </a:r>
            <a:endParaRPr lang="ru-RU" sz="1400" dirty="0">
              <a:solidFill>
                <a:schemeClr val="tx1">
                  <a:lumMod val="85000"/>
                  <a:lumOff val="15000"/>
                </a:schemeClr>
              </a:solidFill>
            </a:endParaRPr>
          </a:p>
          <a:p>
            <a:endParaRPr lang="ru-RU" sz="1400" dirty="0">
              <a:solidFill>
                <a:schemeClr val="tx1">
                  <a:lumMod val="85000"/>
                  <a:lumOff val="15000"/>
                </a:schemeClr>
              </a:solidFill>
            </a:endParaRPr>
          </a:p>
        </p:txBody>
      </p:sp>
      <p:sp>
        <p:nvSpPr>
          <p:cNvPr id="15" name="TextBox 14"/>
          <p:cNvSpPr txBox="1"/>
          <p:nvPr/>
        </p:nvSpPr>
        <p:spPr>
          <a:xfrm>
            <a:off x="2250776" y="1580813"/>
            <a:ext cx="57606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6" name="TextBox 15"/>
          <p:cNvSpPr txBox="1"/>
          <p:nvPr/>
        </p:nvSpPr>
        <p:spPr>
          <a:xfrm>
            <a:off x="785541" y="4390067"/>
            <a:ext cx="1881162" cy="52322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     Уфимский район (Зубовский сельсовет)</a:t>
            </a:r>
          </a:p>
        </p:txBody>
      </p:sp>
      <p:sp>
        <p:nvSpPr>
          <p:cNvPr id="18" name="TextBox 17"/>
          <p:cNvSpPr txBox="1"/>
          <p:nvPr/>
        </p:nvSpPr>
        <p:spPr>
          <a:xfrm>
            <a:off x="769294" y="2036117"/>
            <a:ext cx="702078"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err="1" smtClean="0">
                <a:solidFill>
                  <a:schemeClr val="tx1">
                    <a:lumMod val="85000"/>
                    <a:lumOff val="15000"/>
                  </a:schemeClr>
                </a:solidFill>
              </a:rPr>
              <a:t>г.Уфа</a:t>
            </a:r>
            <a:endParaRPr lang="ru-RU" sz="1400" i="1" dirty="0">
              <a:solidFill>
                <a:schemeClr val="tx1">
                  <a:lumMod val="85000"/>
                  <a:lumOff val="15000"/>
                </a:schemeClr>
              </a:solidFill>
            </a:endParaRPr>
          </a:p>
        </p:txBody>
      </p:sp>
      <p:sp>
        <p:nvSpPr>
          <p:cNvPr id="19" name="TextBox 18"/>
          <p:cNvSpPr txBox="1"/>
          <p:nvPr/>
        </p:nvSpPr>
        <p:spPr>
          <a:xfrm>
            <a:off x="785541" y="2340471"/>
            <a:ext cx="8795419"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Не платиться налог </a:t>
            </a:r>
            <a:r>
              <a:rPr lang="ru-RU" sz="1400" b="1" dirty="0" smtClean="0">
                <a:solidFill>
                  <a:schemeClr val="tx1">
                    <a:lumMod val="85000"/>
                    <a:lumOff val="15000"/>
                  </a:schemeClr>
                </a:solidFill>
              </a:rPr>
              <a:t>за один объект </a:t>
            </a:r>
            <a:r>
              <a:rPr lang="ru-RU" sz="1400" dirty="0" smtClean="0">
                <a:solidFill>
                  <a:schemeClr val="tx1">
                    <a:lumMod val="85000"/>
                    <a:lumOff val="15000"/>
                  </a:schemeClr>
                </a:solidFill>
              </a:rPr>
              <a:t>налогообложения, </a:t>
            </a:r>
            <a:r>
              <a:rPr lang="ru-RU" sz="1400" dirty="0">
                <a:solidFill>
                  <a:schemeClr val="tx1">
                    <a:lumMod val="85000"/>
                    <a:lumOff val="15000"/>
                  </a:schemeClr>
                </a:solidFill>
              </a:rPr>
              <a:t>находящегося в собственности налогоплательщика и не используемого им в предпринимательской деятельности, из следующих видов </a:t>
            </a:r>
            <a:r>
              <a:rPr lang="ru-RU" sz="1400" dirty="0" smtClean="0">
                <a:solidFill>
                  <a:schemeClr val="tx1">
                    <a:lumMod val="85000"/>
                    <a:lumOff val="15000"/>
                  </a:schemeClr>
                </a:solidFill>
              </a:rPr>
              <a:t>(по выбору налогоплательщика):</a:t>
            </a:r>
            <a:endParaRPr lang="ru-RU" sz="1400" dirty="0">
              <a:solidFill>
                <a:schemeClr val="tx1">
                  <a:lumMod val="85000"/>
                  <a:lumOff val="15000"/>
                </a:schemeClr>
              </a:solidFill>
            </a:endParaRPr>
          </a:p>
          <a:p>
            <a:r>
              <a:rPr lang="ru-RU" sz="1400" dirty="0">
                <a:solidFill>
                  <a:schemeClr val="tx1">
                    <a:lumMod val="85000"/>
                    <a:lumOff val="15000"/>
                  </a:schemeClr>
                </a:solidFill>
              </a:rPr>
              <a:t>1) квартира, часть квартиры или комната;</a:t>
            </a:r>
          </a:p>
          <a:p>
            <a:r>
              <a:rPr lang="ru-RU" sz="1400" dirty="0">
                <a:solidFill>
                  <a:schemeClr val="tx1">
                    <a:lumMod val="85000"/>
                    <a:lumOff val="15000"/>
                  </a:schemeClr>
                </a:solidFill>
              </a:rPr>
              <a:t>2) жилой дом или часть жилого дома.</a:t>
            </a:r>
          </a:p>
          <a:p>
            <a:r>
              <a:rPr lang="ru-RU" sz="1400" dirty="0">
                <a:solidFill>
                  <a:schemeClr val="tx1">
                    <a:lumMod val="85000"/>
                    <a:lumOff val="15000"/>
                  </a:schemeClr>
                </a:solidFill>
              </a:rPr>
              <a:t>Кадастровая стоимость такого объекта не должна превышать 300 млн. рублей. Решение Совета городского округа город Уфа Республики Башкортостан "О налоге на имущество физических </a:t>
            </a:r>
            <a:r>
              <a:rPr lang="ru-RU" sz="1400" dirty="0" smtClean="0">
                <a:solidFill>
                  <a:schemeClr val="tx1">
                    <a:lumMod val="85000"/>
                    <a:lumOff val="15000"/>
                  </a:schemeClr>
                </a:solidFill>
              </a:rPr>
              <a:t>лиц №№</a:t>
            </a:r>
            <a:r>
              <a:rPr lang="ru-RU" sz="1400" dirty="0">
                <a:solidFill>
                  <a:schemeClr val="tx1">
                    <a:lumMod val="85000"/>
                    <a:lumOff val="15000"/>
                  </a:schemeClr>
                </a:solidFill>
              </a:rPr>
              <a:t>37/4 от </a:t>
            </a:r>
            <a:r>
              <a:rPr lang="ru-RU" sz="1400" dirty="0" smtClean="0">
                <a:solidFill>
                  <a:schemeClr val="tx1">
                    <a:lumMod val="85000"/>
                    <a:lumOff val="15000"/>
                  </a:schemeClr>
                </a:solidFill>
              </a:rPr>
              <a:t>26.11.2014</a:t>
            </a:r>
            <a:endParaRPr lang="ru-RU" sz="1400" dirty="0">
              <a:solidFill>
                <a:schemeClr val="tx1">
                  <a:lumMod val="85000"/>
                  <a:lumOff val="15000"/>
                </a:schemeClr>
              </a:solidFill>
            </a:endParaRPr>
          </a:p>
          <a:p>
            <a:r>
              <a:rPr lang="ru-RU" sz="1400" dirty="0" smtClean="0">
                <a:solidFill>
                  <a:schemeClr val="tx1">
                    <a:lumMod val="85000"/>
                    <a:lumOff val="15000"/>
                  </a:schemeClr>
                </a:solidFill>
              </a:rPr>
              <a:t> </a:t>
            </a:r>
            <a:r>
              <a:rPr lang="ru-RU" sz="1400" dirty="0">
                <a:solidFill>
                  <a:schemeClr val="tx1">
                    <a:lumMod val="85000"/>
                    <a:lumOff val="15000"/>
                  </a:schemeClr>
                </a:solidFill>
              </a:rPr>
              <a:t>(в редакции от 03.07.2020 № 63/2</a:t>
            </a:r>
            <a:r>
              <a:rPr lang="ru-RU" sz="1400" dirty="0" smtClean="0">
                <a:solidFill>
                  <a:schemeClr val="tx1">
                    <a:lumMod val="85000"/>
                    <a:lumOff val="15000"/>
                  </a:schemeClr>
                </a:solidFill>
              </a:rPr>
              <a:t>)</a:t>
            </a:r>
            <a:endParaRPr lang="ru-RU" sz="1400" dirty="0">
              <a:solidFill>
                <a:schemeClr val="tx1">
                  <a:lumMod val="85000"/>
                  <a:lumOff val="15000"/>
                </a:schemeClr>
              </a:solidFill>
            </a:endParaRPr>
          </a:p>
        </p:txBody>
      </p:sp>
    </p:spTree>
    <p:extLst>
      <p:ext uri="{BB962C8B-B14F-4D97-AF65-F5344CB8AC3E}">
        <p14:creationId xmlns:p14="http://schemas.microsoft.com/office/powerpoint/2010/main" val="36605212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4212" y="396255"/>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Родители детей-инвалидов</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17</a:t>
            </a:fld>
            <a:endParaRPr lang="ru-RU" dirty="0">
              <a:solidFill>
                <a:prstClr val="black">
                  <a:tint val="75000"/>
                </a:prstClr>
              </a:solidFill>
            </a:endParaRPr>
          </a:p>
        </p:txBody>
      </p:sp>
      <p:sp>
        <p:nvSpPr>
          <p:cNvPr id="7" name="TextBox 6"/>
          <p:cNvSpPr txBox="1"/>
          <p:nvPr/>
        </p:nvSpPr>
        <p:spPr>
          <a:xfrm>
            <a:off x="810196" y="4716735"/>
            <a:ext cx="8635783"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в отношении одного земельного участка, не используемого в предпринимательской деятельности и не сдаваемого в аренду, по выбору налогоплательщика. Решение совета сельского поселения Зубовский  сельсовет муниципального района Уфимский район Республики Башкортостан "Об установлении земельного </a:t>
            </a:r>
            <a:r>
              <a:rPr lang="ru-RU" sz="1400" dirty="0" smtClean="0">
                <a:solidFill>
                  <a:schemeClr val="tx1">
                    <a:lumMod val="85000"/>
                    <a:lumOff val="15000"/>
                  </a:schemeClr>
                </a:solidFill>
              </a:rPr>
              <a:t>налога« №387 от 03.04.2019  </a:t>
            </a:r>
            <a:r>
              <a:rPr lang="ru-RU" sz="1400" dirty="0">
                <a:solidFill>
                  <a:schemeClr val="tx1">
                    <a:lumMod val="85000"/>
                    <a:lumOff val="15000"/>
                  </a:schemeClr>
                </a:solidFill>
              </a:rPr>
              <a:t>(в редакции от 20.11.2023 №33)</a:t>
            </a:r>
          </a:p>
        </p:txBody>
      </p:sp>
      <p:sp>
        <p:nvSpPr>
          <p:cNvPr id="8" name="TextBox 7"/>
          <p:cNvSpPr txBox="1"/>
          <p:nvPr/>
        </p:nvSpPr>
        <p:spPr>
          <a:xfrm>
            <a:off x="954212" y="1424112"/>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Земельный налог</a:t>
            </a:r>
            <a:endParaRPr lang="ru-RU" sz="1600" dirty="0">
              <a:solidFill>
                <a:schemeClr val="tx1">
                  <a:lumMod val="85000"/>
                  <a:lumOff val="15000"/>
                </a:schemeClr>
              </a:solidFill>
            </a:endParaRPr>
          </a:p>
        </p:txBody>
      </p:sp>
      <p:sp>
        <p:nvSpPr>
          <p:cNvPr id="9" name="TextBox 8"/>
          <p:cNvSpPr txBox="1"/>
          <p:nvPr/>
        </p:nvSpPr>
        <p:spPr>
          <a:xfrm>
            <a:off x="810196" y="2348541"/>
            <a:ext cx="8635783"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Уменьшение налоговой базы (налоговый вычет) производится в отношении одного земельного участка, не используемого в предпринимательской деятельности, по выбору налогоплательщика, из земельных участков: занимаемых домами индивидуальной жилой застройки; занимаемых гаражами; предназначенных для ведения садоводства и огородничества. Налоговый вычет не предоставляется в случае, если налогоплательщик воспользовался налоговым вычетом согласно п.5 ст. 391 НК РФ. Налогоплательщики используют право на налоговую льготу в соответствии с порядком, установленным главой 31 НК </a:t>
            </a:r>
            <a:r>
              <a:rPr lang="ru-RU" sz="1400" dirty="0" smtClean="0">
                <a:solidFill>
                  <a:schemeClr val="tx1">
                    <a:lumMod val="85000"/>
                    <a:lumOff val="15000"/>
                  </a:schemeClr>
                </a:solidFill>
              </a:rPr>
              <a:t>РФ. Решение г Уфа, </a:t>
            </a:r>
            <a:r>
              <a:rPr lang="ru-RU" sz="1400" dirty="0">
                <a:solidFill>
                  <a:schemeClr val="tx1">
                    <a:lumMod val="85000"/>
                    <a:lumOff val="15000"/>
                  </a:schemeClr>
                </a:solidFill>
              </a:rPr>
              <a:t>№2/б от 17.11.2005 </a:t>
            </a:r>
            <a:r>
              <a:rPr lang="ru-RU" sz="1400" dirty="0" smtClean="0">
                <a:solidFill>
                  <a:schemeClr val="tx1">
                    <a:lumMod val="85000"/>
                    <a:lumOff val="15000"/>
                  </a:schemeClr>
                </a:solidFill>
              </a:rPr>
              <a:t>(ред</a:t>
            </a:r>
            <a:r>
              <a:rPr lang="ru-RU" sz="1400" dirty="0">
                <a:solidFill>
                  <a:schemeClr val="tx1">
                    <a:lumMod val="85000"/>
                    <a:lumOff val="15000"/>
                  </a:schemeClr>
                </a:solidFill>
              </a:rPr>
              <a:t>. от 03.07.2020)</a:t>
            </a:r>
            <a:endParaRPr lang="ru-RU" sz="1400" dirty="0" smtClean="0">
              <a:solidFill>
                <a:schemeClr val="tx1">
                  <a:lumMod val="85000"/>
                  <a:lumOff val="15000"/>
                </a:schemeClr>
              </a:solidFill>
            </a:endParaRPr>
          </a:p>
        </p:txBody>
      </p:sp>
      <p:sp>
        <p:nvSpPr>
          <p:cNvPr id="15" name="TextBox 14"/>
          <p:cNvSpPr txBox="1"/>
          <p:nvPr/>
        </p:nvSpPr>
        <p:spPr>
          <a:xfrm>
            <a:off x="3843735" y="1424112"/>
            <a:ext cx="5760640"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Льготы предусмотрены Решениями советов местного самоуправления</a:t>
            </a:r>
            <a:endParaRPr lang="ru-RU" sz="1400" dirty="0">
              <a:solidFill>
                <a:schemeClr val="tx1">
                  <a:lumMod val="85000"/>
                  <a:lumOff val="15000"/>
                </a:schemeClr>
              </a:solidFill>
            </a:endParaRPr>
          </a:p>
        </p:txBody>
      </p:sp>
      <p:sp>
        <p:nvSpPr>
          <p:cNvPr id="16" name="TextBox 15"/>
          <p:cNvSpPr txBox="1"/>
          <p:nvPr/>
        </p:nvSpPr>
        <p:spPr>
          <a:xfrm>
            <a:off x="818895" y="4193515"/>
            <a:ext cx="1881162" cy="523220"/>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      Уфимский район (</a:t>
            </a:r>
            <a:r>
              <a:rPr lang="ru-RU" sz="1400" dirty="0">
                <a:solidFill>
                  <a:schemeClr val="tx1">
                    <a:lumMod val="85000"/>
                    <a:lumOff val="15000"/>
                  </a:schemeClr>
                </a:solidFill>
              </a:rPr>
              <a:t>З</a:t>
            </a:r>
            <a:r>
              <a:rPr lang="ru-RU" sz="1400" dirty="0" smtClean="0">
                <a:solidFill>
                  <a:schemeClr val="tx1">
                    <a:lumMod val="85000"/>
                    <a:lumOff val="15000"/>
                  </a:schemeClr>
                </a:solidFill>
              </a:rPr>
              <a:t>убовский сельсовет)</a:t>
            </a:r>
          </a:p>
        </p:txBody>
      </p:sp>
      <p:sp>
        <p:nvSpPr>
          <p:cNvPr id="20" name="TextBox 19"/>
          <p:cNvSpPr txBox="1"/>
          <p:nvPr/>
        </p:nvSpPr>
        <p:spPr>
          <a:xfrm>
            <a:off x="818895" y="2040764"/>
            <a:ext cx="2045428" cy="307777"/>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                 </a:t>
            </a:r>
            <a:r>
              <a:rPr lang="ru-RU" sz="1400" dirty="0" err="1" smtClean="0">
                <a:solidFill>
                  <a:schemeClr val="tx1">
                    <a:lumMod val="85000"/>
                    <a:lumOff val="15000"/>
                  </a:schemeClr>
                </a:solidFill>
              </a:rPr>
              <a:t>г.Уфа</a:t>
            </a:r>
            <a:endParaRPr lang="ru-RU" sz="1400" i="1" dirty="0">
              <a:solidFill>
                <a:schemeClr val="tx1">
                  <a:lumMod val="85000"/>
                  <a:lumOff val="15000"/>
                </a:schemeClr>
              </a:solidFill>
            </a:endParaRPr>
          </a:p>
        </p:txBody>
      </p:sp>
      <p:sp>
        <p:nvSpPr>
          <p:cNvPr id="22" name="TextBox 21"/>
          <p:cNvSpPr txBox="1"/>
          <p:nvPr/>
        </p:nvSpPr>
        <p:spPr>
          <a:xfrm>
            <a:off x="810195" y="5796855"/>
            <a:ext cx="8635783" cy="73866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t>Дополнительную информацию можно получить на официальном сайте ФНС России, сервис «Справочная информация о ставках и льготах по имущественным налогам», либо в налоговом органе по месту нахождения объекта налогообложения. </a:t>
            </a:r>
            <a:endParaRPr lang="ru-RU" sz="1400" dirty="0">
              <a:solidFill>
                <a:schemeClr val="tx1">
                  <a:lumMod val="85000"/>
                  <a:lumOff val="15000"/>
                </a:schemeClr>
              </a:solidFill>
            </a:endParaRPr>
          </a:p>
        </p:txBody>
      </p:sp>
      <p:sp>
        <p:nvSpPr>
          <p:cNvPr id="11" name="TextBox 10"/>
          <p:cNvSpPr txBox="1"/>
          <p:nvPr/>
        </p:nvSpPr>
        <p:spPr>
          <a:xfrm>
            <a:off x="818895" y="6732959"/>
            <a:ext cx="8568952" cy="30777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свидетельство о рождении ребенка, справка </a:t>
            </a:r>
            <a:r>
              <a:rPr lang="ru-RU" sz="1400" dirty="0">
                <a:solidFill>
                  <a:schemeClr val="tx1">
                    <a:lumMod val="85000"/>
                    <a:lumOff val="15000"/>
                  </a:schemeClr>
                </a:solidFill>
              </a:rPr>
              <a:t>об инвалидности</a:t>
            </a:r>
          </a:p>
        </p:txBody>
      </p:sp>
    </p:spTree>
    <p:extLst>
      <p:ext uri="{BB962C8B-B14F-4D97-AF65-F5344CB8AC3E}">
        <p14:creationId xmlns:p14="http://schemas.microsoft.com/office/powerpoint/2010/main" val="34088818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608" y="540271"/>
            <a:ext cx="9204518" cy="878726"/>
          </a:xfrm>
        </p:spPr>
        <p:txBody>
          <a:bodyPr>
            <a:normAutofit fontScale="90000"/>
          </a:bodyPr>
          <a:lstStyle/>
          <a:p>
            <a:r>
              <a:rPr lang="ru-RU" sz="3600" b="1" dirty="0" smtClean="0">
                <a:solidFill>
                  <a:schemeClr val="accent1">
                    <a:lumMod val="50000"/>
                  </a:schemeClr>
                </a:solidFill>
                <a:latin typeface="Times New Roman" pitchFamily="18" charset="0"/>
                <a:cs typeface="Times New Roman" pitchFamily="18" charset="0"/>
              </a:rPr>
              <a:t>Участники СВО</a:t>
            </a:r>
            <a:br>
              <a:rPr lang="ru-RU" sz="3600" b="1" dirty="0" smtClean="0">
                <a:solidFill>
                  <a:schemeClr val="accent1">
                    <a:lumMod val="50000"/>
                  </a:schemeClr>
                </a:solidFill>
                <a:latin typeface="Times New Roman" pitchFamily="18" charset="0"/>
                <a:cs typeface="Times New Roman" pitchFamily="18" charset="0"/>
              </a:rPr>
            </a:br>
            <a:r>
              <a:rPr lang="ru-RU" sz="2000" b="1" dirty="0" smtClean="0">
                <a:solidFill>
                  <a:schemeClr val="accent1">
                    <a:lumMod val="50000"/>
                  </a:schemeClr>
                </a:solidFill>
                <a:latin typeface="Times New Roman" pitchFamily="18" charset="0"/>
                <a:cs typeface="Times New Roman" pitchFamily="18" charset="0"/>
              </a:rPr>
              <a:t>(льгота предоставляется на весь год, в котором проходила служба, в независимости от количества участия дней в году)</a:t>
            </a:r>
            <a:endParaRPr lang="ru-RU" sz="20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18</a:t>
            </a:fld>
            <a:endParaRPr lang="ru-RU" dirty="0">
              <a:solidFill>
                <a:prstClr val="black">
                  <a:tint val="75000"/>
                </a:prstClr>
              </a:solidFill>
            </a:endParaRPr>
          </a:p>
        </p:txBody>
      </p:sp>
      <p:sp>
        <p:nvSpPr>
          <p:cNvPr id="13" name="TextBox 12"/>
          <p:cNvSpPr txBox="1"/>
          <p:nvPr/>
        </p:nvSpPr>
        <p:spPr>
          <a:xfrm>
            <a:off x="714376" y="6643419"/>
            <a:ext cx="8568952"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Подтверждающие документы: справка о прохождении службы (с периодами службы!) или контракт</a:t>
            </a:r>
          </a:p>
        </p:txBody>
      </p:sp>
      <p:sp>
        <p:nvSpPr>
          <p:cNvPr id="12" name="TextBox 11"/>
          <p:cNvSpPr txBox="1"/>
          <p:nvPr/>
        </p:nvSpPr>
        <p:spPr>
          <a:xfrm>
            <a:off x="903608" y="1595130"/>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    Транспортный налог</a:t>
            </a:r>
            <a:endParaRPr lang="ru-RU" sz="1600" dirty="0">
              <a:solidFill>
                <a:schemeClr val="tx1">
                  <a:lumMod val="85000"/>
                  <a:lumOff val="15000"/>
                </a:schemeClr>
              </a:solidFill>
            </a:endParaRPr>
          </a:p>
        </p:txBody>
      </p:sp>
      <p:sp>
        <p:nvSpPr>
          <p:cNvPr id="14" name="TextBox 13"/>
          <p:cNvSpPr txBox="1"/>
          <p:nvPr/>
        </p:nvSpPr>
        <p:spPr>
          <a:xfrm>
            <a:off x="903608" y="3060551"/>
            <a:ext cx="7589086"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t>Согласно пункту 2.3 статьи 361.1 НК РФ, налоговая льгота в виде освобождения от налогообложения предоставляется в отношении </a:t>
            </a:r>
            <a:r>
              <a:rPr lang="ru-RU" sz="1400" dirty="0" smtClean="0"/>
              <a:t>одного </a:t>
            </a:r>
            <a:r>
              <a:rPr lang="ru-RU" sz="1400" dirty="0"/>
              <a:t>транспортного средства по выбору налогоплательщика вне зависимости от количества оснований для применения налоговых льгот. При непредставлении налогоплательщиком, имеющим право на налоговую льготу, уведомления о выбранном объекте налогообложения налоговая льгота предоставляется в отношении одного объекта </a:t>
            </a:r>
            <a:r>
              <a:rPr lang="ru-RU" sz="1400" dirty="0" smtClean="0"/>
              <a:t> </a:t>
            </a:r>
            <a:r>
              <a:rPr lang="ru-RU" sz="1400" dirty="0"/>
              <a:t>налогообложения каждого вида </a:t>
            </a:r>
            <a:r>
              <a:rPr lang="ru-RU" sz="1400" b="1" dirty="0"/>
              <a:t>с максимальной исчисленной суммой налога </a:t>
            </a:r>
            <a:r>
              <a:rPr lang="ru-RU" sz="1400" dirty="0"/>
              <a:t>(пункт 2.2 статьи 361.1, пункт 7 статьи 407 НК РФ).</a:t>
            </a:r>
            <a:endParaRPr lang="ru-RU" sz="1400" dirty="0">
              <a:solidFill>
                <a:schemeClr val="tx1">
                  <a:lumMod val="85000"/>
                  <a:lumOff val="15000"/>
                </a:schemeClr>
              </a:solidFill>
            </a:endParaRPr>
          </a:p>
        </p:txBody>
      </p:sp>
      <p:sp>
        <p:nvSpPr>
          <p:cNvPr id="15" name="TextBox 14"/>
          <p:cNvSpPr txBox="1"/>
          <p:nvPr/>
        </p:nvSpPr>
        <p:spPr>
          <a:xfrm>
            <a:off x="903608" y="1933684"/>
            <a:ext cx="7511502"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Не платится </a:t>
            </a:r>
            <a:r>
              <a:rPr lang="ru-RU" sz="1400" dirty="0">
                <a:solidFill>
                  <a:schemeClr val="tx1">
                    <a:lumMod val="85000"/>
                    <a:lumOff val="15000"/>
                  </a:schemeClr>
                </a:solidFill>
              </a:rPr>
              <a:t>налог за </a:t>
            </a:r>
            <a:r>
              <a:rPr lang="ru-RU" sz="1400" dirty="0" smtClean="0">
                <a:solidFill>
                  <a:schemeClr val="tx1">
                    <a:lumMod val="85000"/>
                    <a:lumOff val="15000"/>
                  </a:schemeClr>
                </a:solidFill>
              </a:rPr>
              <a:t>одно транспортное средство </a:t>
            </a:r>
            <a:r>
              <a:rPr lang="ru-RU" sz="1400" dirty="0">
                <a:solidFill>
                  <a:schemeClr val="tx1">
                    <a:lumMod val="85000"/>
                    <a:lumOff val="15000"/>
                  </a:schemeClr>
                </a:solidFill>
              </a:rPr>
              <a:t>по </a:t>
            </a:r>
            <a:r>
              <a:rPr lang="ru-RU" sz="1400" dirty="0" smtClean="0">
                <a:solidFill>
                  <a:schemeClr val="tx1">
                    <a:lumMod val="85000"/>
                    <a:lumOff val="15000"/>
                  </a:schemeClr>
                </a:solidFill>
              </a:rPr>
              <a:t>выбору</a:t>
            </a:r>
            <a:r>
              <a:rPr lang="ru-RU" sz="1400" dirty="0">
                <a:solidFill>
                  <a:schemeClr val="tx1">
                    <a:lumMod val="85000"/>
                    <a:lumOff val="15000"/>
                  </a:schemeClr>
                </a:solidFill>
              </a:rPr>
              <a:t>. </a:t>
            </a:r>
            <a:r>
              <a:rPr lang="ru-RU" sz="1400" b="1" dirty="0">
                <a:solidFill>
                  <a:schemeClr val="tx1">
                    <a:lumMod val="85000"/>
                    <a:lumOff val="15000"/>
                  </a:schemeClr>
                </a:solidFill>
              </a:rPr>
              <a:t>Льгота не применяется</a:t>
            </a:r>
            <a:r>
              <a:rPr lang="ru-RU" sz="1400" dirty="0">
                <a:solidFill>
                  <a:schemeClr val="tx1">
                    <a:lumMod val="85000"/>
                    <a:lumOff val="15000"/>
                  </a:schemeClr>
                </a:solidFill>
              </a:rPr>
              <a:t> к легковым автомобилям, сумма налога в отношении которых исчисляется с учетом повышающего </a:t>
            </a:r>
            <a:r>
              <a:rPr lang="ru-RU" sz="1400" dirty="0" smtClean="0">
                <a:solidFill>
                  <a:schemeClr val="tx1">
                    <a:lumMod val="85000"/>
                    <a:lumOff val="15000"/>
                  </a:schemeClr>
                </a:solidFill>
              </a:rPr>
              <a:t>коэффициента (п.2ст 362 НК РФ), </a:t>
            </a:r>
            <a:r>
              <a:rPr lang="ru-RU" sz="1400" dirty="0">
                <a:solidFill>
                  <a:schemeClr val="tx1">
                    <a:lumMod val="85000"/>
                    <a:lumOff val="15000"/>
                  </a:schemeClr>
                </a:solidFill>
              </a:rPr>
              <a:t>а также водным (за исключением моторных лодок) и воздушным транспортным </a:t>
            </a:r>
            <a:r>
              <a:rPr lang="ru-RU" sz="1400" dirty="0" smtClean="0">
                <a:solidFill>
                  <a:schemeClr val="tx1">
                    <a:lumMod val="85000"/>
                    <a:lumOff val="15000"/>
                  </a:schemeClr>
                </a:solidFill>
              </a:rPr>
              <a:t>средствам(п.2.3.ст.361.1 НК РФ).</a:t>
            </a:r>
          </a:p>
        </p:txBody>
      </p:sp>
      <p:sp>
        <p:nvSpPr>
          <p:cNvPr id="16" name="TextBox 15"/>
          <p:cNvSpPr txBox="1"/>
          <p:nvPr/>
        </p:nvSpPr>
        <p:spPr>
          <a:xfrm>
            <a:off x="8671260" y="2087572"/>
            <a:ext cx="1224136"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НК РФ</a:t>
            </a:r>
            <a:endParaRPr lang="ru-RU" sz="1200" dirty="0">
              <a:solidFill>
                <a:schemeClr val="tx1">
                  <a:lumMod val="85000"/>
                  <a:lumOff val="15000"/>
                </a:schemeClr>
              </a:solidFill>
            </a:endParaRPr>
          </a:p>
        </p:txBody>
      </p:sp>
      <p:sp>
        <p:nvSpPr>
          <p:cNvPr id="17" name="TextBox 16"/>
          <p:cNvSpPr txBox="1"/>
          <p:nvPr/>
        </p:nvSpPr>
        <p:spPr>
          <a:xfrm>
            <a:off x="8599252" y="3260605"/>
            <a:ext cx="1499976"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НК РФ и  Законом РБ «О транспортном налоге» №365-з </a:t>
            </a:r>
            <a:endParaRPr lang="ru-RU" sz="1200" dirty="0">
              <a:solidFill>
                <a:schemeClr val="tx1">
                  <a:lumMod val="85000"/>
                  <a:lumOff val="15000"/>
                </a:schemeClr>
              </a:solidFill>
            </a:endParaRPr>
          </a:p>
        </p:txBody>
      </p:sp>
      <p:sp>
        <p:nvSpPr>
          <p:cNvPr id="18" name="TextBox 17"/>
          <p:cNvSpPr txBox="1"/>
          <p:nvPr/>
        </p:nvSpPr>
        <p:spPr>
          <a:xfrm>
            <a:off x="884981" y="4860751"/>
            <a:ext cx="7589086" cy="16004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t>Согласно части 26 статьи 25 Федерального закона от 28.11.2025 № </a:t>
            </a:r>
            <a:r>
              <a:rPr lang="ru-RU" sz="1400" dirty="0" smtClean="0"/>
              <a:t>425- ФЗ </a:t>
            </a:r>
            <a:r>
              <a:rPr lang="ru-RU" sz="1400" dirty="0"/>
              <a:t>действие положений подпунктов 1 и 2 пункта 2.1, пунктов 2.2 и 2.3 </a:t>
            </a:r>
            <a:r>
              <a:rPr lang="ru-RU" sz="1400" dirty="0" smtClean="0"/>
              <a:t>статьи 361.1 </a:t>
            </a:r>
            <a:r>
              <a:rPr lang="ru-RU" sz="1400" dirty="0"/>
              <a:t>НК РФ распространяется </a:t>
            </a:r>
            <a:r>
              <a:rPr lang="ru-RU" sz="1400" dirty="0" smtClean="0"/>
              <a:t>на правоотношения</a:t>
            </a:r>
            <a:r>
              <a:rPr lang="ru-RU" sz="1400" dirty="0"/>
              <a:t>, связанные с </a:t>
            </a:r>
            <a:r>
              <a:rPr lang="ru-RU" sz="1400" dirty="0" smtClean="0"/>
              <a:t>исчислением транспортного </a:t>
            </a:r>
            <a:r>
              <a:rPr lang="ru-RU" sz="1400" dirty="0"/>
              <a:t>налога за налоговые периоды </a:t>
            </a:r>
            <a:r>
              <a:rPr lang="ru-RU" sz="1400" b="1" dirty="0"/>
              <a:t>2022 - 2025 </a:t>
            </a:r>
            <a:r>
              <a:rPr lang="ru-RU" sz="1400" b="1" dirty="0" smtClean="0"/>
              <a:t>годов</a:t>
            </a:r>
            <a:r>
              <a:rPr lang="ru-RU" sz="1400" dirty="0" smtClean="0"/>
              <a:t>. С </a:t>
            </a:r>
            <a:r>
              <a:rPr lang="ru-RU" sz="1400" dirty="0"/>
              <a:t>учетом изложенного перерасчет налога в связи с </a:t>
            </a:r>
            <a:r>
              <a:rPr lang="ru-RU" sz="1400" dirty="0" smtClean="0"/>
              <a:t>предоставлением налоговой </a:t>
            </a:r>
            <a:r>
              <a:rPr lang="ru-RU" sz="1400" dirty="0"/>
              <a:t>льготы проводится налоговым органом в соответствии с пунктом </a:t>
            </a:r>
            <a:r>
              <a:rPr lang="ru-RU" sz="1400" dirty="0" smtClean="0"/>
              <a:t>8 статьи </a:t>
            </a:r>
            <a:r>
              <a:rPr lang="ru-RU" sz="1400" dirty="0"/>
              <a:t>362 НК РФ начиная с налогового периода, в котором </a:t>
            </a:r>
            <a:r>
              <a:rPr lang="ru-RU" sz="1400" dirty="0" smtClean="0"/>
              <a:t>у налогоплательщика </a:t>
            </a:r>
            <a:r>
              <a:rPr lang="ru-RU" sz="1400" dirty="0"/>
              <a:t>возникло право на налоговую льготу, </a:t>
            </a:r>
            <a:r>
              <a:rPr lang="ru-RU" sz="1400" b="1" dirty="0"/>
              <a:t>но не </a:t>
            </a:r>
            <a:r>
              <a:rPr lang="ru-RU" sz="1400" b="1" dirty="0" smtClean="0"/>
              <a:t>ранее налогового </a:t>
            </a:r>
            <a:r>
              <a:rPr lang="ru-RU" sz="1400" b="1" dirty="0"/>
              <a:t>периода 2022 года. </a:t>
            </a:r>
            <a:endParaRPr lang="ru-RU" sz="1400" b="1" dirty="0">
              <a:solidFill>
                <a:schemeClr val="tx1">
                  <a:lumMod val="85000"/>
                  <a:lumOff val="15000"/>
                </a:schemeClr>
              </a:solidFill>
            </a:endParaRPr>
          </a:p>
        </p:txBody>
      </p:sp>
    </p:spTree>
    <p:extLst>
      <p:ext uri="{BB962C8B-B14F-4D97-AF65-F5344CB8AC3E}">
        <p14:creationId xmlns:p14="http://schemas.microsoft.com/office/powerpoint/2010/main" val="12576335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3977" y="324247"/>
            <a:ext cx="9204518" cy="878726"/>
          </a:xfrm>
        </p:spPr>
        <p:txBody>
          <a:bodyPr>
            <a:noAutofit/>
          </a:bodyPr>
          <a:lstStyle/>
          <a:p>
            <a:r>
              <a:rPr lang="ru-RU" sz="3200" b="1" dirty="0" smtClean="0">
                <a:solidFill>
                  <a:schemeClr val="accent1">
                    <a:lumMod val="50000"/>
                  </a:schemeClr>
                </a:solidFill>
                <a:latin typeface="Times New Roman" pitchFamily="18" charset="0"/>
                <a:cs typeface="Times New Roman" pitchFamily="18" charset="0"/>
              </a:rPr>
              <a:t>Транспортный налог в Республике Башкортостан продолжение</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19</a:t>
            </a:fld>
            <a:endParaRPr lang="ru-RU" dirty="0">
              <a:solidFill>
                <a:prstClr val="black">
                  <a:tint val="75000"/>
                </a:prstClr>
              </a:solidFill>
            </a:endParaRPr>
          </a:p>
        </p:txBody>
      </p:sp>
      <p:sp>
        <p:nvSpPr>
          <p:cNvPr id="15" name="TextBox 14"/>
          <p:cNvSpPr txBox="1"/>
          <p:nvPr/>
        </p:nvSpPr>
        <p:spPr>
          <a:xfrm>
            <a:off x="926554" y="3132559"/>
            <a:ext cx="9388697"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t>В соответствии с Законом </a:t>
            </a:r>
            <a:r>
              <a:rPr lang="ru-RU" sz="1400" dirty="0" smtClean="0"/>
              <a:t>РБ № </a:t>
            </a:r>
            <a:r>
              <a:rPr lang="ru-RU" sz="1400" dirty="0"/>
              <a:t>365-з для предоставления льготы родителям участника СВО необходимо выполнение одновременно двух условий: </a:t>
            </a:r>
            <a:endParaRPr lang="ru-RU" sz="1400" dirty="0" smtClean="0"/>
          </a:p>
          <a:p>
            <a:r>
              <a:rPr lang="ru-RU" sz="1400" dirty="0" smtClean="0"/>
              <a:t>- </a:t>
            </a:r>
            <a:r>
              <a:rPr lang="ru-RU" sz="1400" dirty="0"/>
              <a:t>участник СВО не должен пользоваться льготой по транспортному налогу на основании </a:t>
            </a:r>
            <a:r>
              <a:rPr lang="ru-RU" sz="1400" dirty="0" err="1"/>
              <a:t>абз</a:t>
            </a:r>
            <a:r>
              <a:rPr lang="ru-RU" sz="1400" dirty="0"/>
              <a:t>. 17-19, 21 п. 2 ст. 3 </a:t>
            </a:r>
            <a:r>
              <a:rPr lang="ru-RU" sz="1400" dirty="0" smtClean="0"/>
              <a:t>Закона РБ </a:t>
            </a:r>
            <a:r>
              <a:rPr lang="ru-RU" sz="1400" dirty="0"/>
              <a:t>№ 365-з</a:t>
            </a:r>
            <a:r>
              <a:rPr lang="ru-RU" sz="1400" dirty="0" smtClean="0"/>
              <a:t>;</a:t>
            </a:r>
          </a:p>
          <a:p>
            <a:r>
              <a:rPr lang="ru-RU" sz="1400" dirty="0" smtClean="0"/>
              <a:t> </a:t>
            </a:r>
            <a:r>
              <a:rPr lang="ru-RU" sz="1400" dirty="0"/>
              <a:t>- участник СВО не должен состоять в зарегистрированном браке.</a:t>
            </a:r>
            <a:endParaRPr lang="ru-RU" sz="1400" dirty="0">
              <a:solidFill>
                <a:schemeClr val="tx1">
                  <a:lumMod val="85000"/>
                  <a:lumOff val="15000"/>
                </a:schemeClr>
              </a:solidFill>
            </a:endParaRPr>
          </a:p>
        </p:txBody>
      </p:sp>
      <p:sp>
        <p:nvSpPr>
          <p:cNvPr id="20" name="TextBox 19"/>
          <p:cNvSpPr txBox="1"/>
          <p:nvPr/>
        </p:nvSpPr>
        <p:spPr>
          <a:xfrm>
            <a:off x="954212" y="1332359"/>
            <a:ext cx="9361040" cy="13849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На территории Республики Башкортостан дополнительно для участников СВО или членов их семей (для граждан, находящихся в зарегистрированном браке, - супруг (супруга); для не находящихся в браке, - отец или мать) законом Республики Башкортостан от 27.11.2002 № 365-з «О транспортном налоге» за налоговые периоды 2022-2025 годы предусмотрена льгота по транспортному налогу по мотоциклам, мотороллерам, легковым и грузовым автомобилям, по другим самоходным транспортным средствам, машинам и механизмам на пневматическом и гусеничном ходу (за одно транспортное средство каждого типа).</a:t>
            </a:r>
          </a:p>
        </p:txBody>
      </p:sp>
      <p:sp>
        <p:nvSpPr>
          <p:cNvPr id="21" name="TextBox 20"/>
          <p:cNvSpPr txBox="1"/>
          <p:nvPr/>
        </p:nvSpPr>
        <p:spPr>
          <a:xfrm>
            <a:off x="926553" y="4572719"/>
            <a:ext cx="9388697" cy="24929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b="1" dirty="0">
                <a:solidFill>
                  <a:schemeClr val="tx1">
                    <a:lumMod val="85000"/>
                    <a:lumOff val="15000"/>
                  </a:schemeClr>
                </a:solidFill>
                <a:latin typeface="Times New Roman" pitchFamily="18" charset="0"/>
                <a:cs typeface="Times New Roman" pitchFamily="18" charset="0"/>
              </a:rPr>
              <a:t>По вопросу предоставления льготы членам семьи </a:t>
            </a:r>
            <a:r>
              <a:rPr lang="ru-RU" sz="1200" b="1" dirty="0" smtClean="0">
                <a:solidFill>
                  <a:schemeClr val="tx1">
                    <a:lumMod val="85000"/>
                    <a:lumOff val="15000"/>
                  </a:schemeClr>
                </a:solidFill>
                <a:latin typeface="Times New Roman" pitchFamily="18" charset="0"/>
                <a:cs typeface="Times New Roman" pitchFamily="18" charset="0"/>
              </a:rPr>
              <a:t>погибших участников </a:t>
            </a:r>
            <a:r>
              <a:rPr lang="ru-RU" sz="1200" b="1" dirty="0">
                <a:solidFill>
                  <a:schemeClr val="tx1">
                    <a:lumMod val="85000"/>
                    <a:lumOff val="15000"/>
                  </a:schemeClr>
                </a:solidFill>
                <a:latin typeface="Times New Roman" pitchFamily="18" charset="0"/>
                <a:cs typeface="Times New Roman" pitchFamily="18" charset="0"/>
              </a:rPr>
              <a:t>СВО (супруг (супруга), несовершеннолетние дети, дети старше </a:t>
            </a:r>
            <a:r>
              <a:rPr lang="ru-RU" sz="1200" b="1" dirty="0" smtClean="0">
                <a:solidFill>
                  <a:schemeClr val="tx1">
                    <a:lumMod val="85000"/>
                    <a:lumOff val="15000"/>
                  </a:schemeClr>
                </a:solidFill>
                <a:latin typeface="Times New Roman" pitchFamily="18" charset="0"/>
                <a:cs typeface="Times New Roman" pitchFamily="18" charset="0"/>
              </a:rPr>
              <a:t>18 лет</a:t>
            </a:r>
            <a:r>
              <a:rPr lang="ru-RU" sz="1200" b="1" dirty="0">
                <a:solidFill>
                  <a:schemeClr val="tx1">
                    <a:lumMod val="85000"/>
                    <a:lumOff val="15000"/>
                  </a:schemeClr>
                </a:solidFill>
                <a:latin typeface="Times New Roman" pitchFamily="18" charset="0"/>
                <a:cs typeface="Times New Roman" pitchFamily="18" charset="0"/>
              </a:rPr>
              <a:t>, ставшие инвалидами до достижения ими возраста 18 лет, дети в </a:t>
            </a:r>
            <a:r>
              <a:rPr lang="ru-RU" sz="1200" b="1" dirty="0" smtClean="0">
                <a:solidFill>
                  <a:schemeClr val="tx1">
                    <a:lumMod val="85000"/>
                    <a:lumOff val="15000"/>
                  </a:schemeClr>
                </a:solidFill>
                <a:latin typeface="Times New Roman" pitchFamily="18" charset="0"/>
                <a:cs typeface="Times New Roman" pitchFamily="18" charset="0"/>
              </a:rPr>
              <a:t>возрасте до </a:t>
            </a:r>
            <a:r>
              <a:rPr lang="ru-RU" sz="1200" b="1" dirty="0">
                <a:solidFill>
                  <a:schemeClr val="tx1">
                    <a:lumMod val="85000"/>
                    <a:lumOff val="15000"/>
                  </a:schemeClr>
                </a:solidFill>
                <a:latin typeface="Times New Roman" pitchFamily="18" charset="0"/>
                <a:cs typeface="Times New Roman" pitchFamily="18" charset="0"/>
              </a:rPr>
              <a:t>23 лет, обучающиеся в образовательных организациях по очной </a:t>
            </a:r>
            <a:r>
              <a:rPr lang="ru-RU" sz="1200" b="1" dirty="0" smtClean="0">
                <a:solidFill>
                  <a:schemeClr val="tx1">
                    <a:lumMod val="85000"/>
                    <a:lumOff val="15000"/>
                  </a:schemeClr>
                </a:solidFill>
                <a:latin typeface="Times New Roman" pitchFamily="18" charset="0"/>
                <a:cs typeface="Times New Roman" pitchFamily="18" charset="0"/>
              </a:rPr>
              <a:t>форме обучения</a:t>
            </a:r>
            <a:r>
              <a:rPr lang="ru-RU" sz="1200" b="1" dirty="0">
                <a:solidFill>
                  <a:schemeClr val="tx1">
                    <a:lumMod val="85000"/>
                    <a:lumOff val="15000"/>
                  </a:schemeClr>
                </a:solidFill>
                <a:latin typeface="Times New Roman" pitchFamily="18" charset="0"/>
                <a:cs typeface="Times New Roman" pitchFamily="18" charset="0"/>
              </a:rPr>
              <a:t>, лица, находящиеся на иждивении</a:t>
            </a:r>
            <a:r>
              <a:rPr lang="ru-RU" sz="1200" b="1" dirty="0" smtClean="0">
                <a:solidFill>
                  <a:schemeClr val="tx1">
                    <a:lumMod val="85000"/>
                    <a:lumOff val="15000"/>
                  </a:schemeClr>
                </a:solidFill>
                <a:latin typeface="Times New Roman" pitchFamily="18" charset="0"/>
                <a:cs typeface="Times New Roman" pitchFamily="18" charset="0"/>
              </a:rPr>
              <a:t>). В </a:t>
            </a:r>
            <a:r>
              <a:rPr lang="ru-RU" sz="1200" b="1" dirty="0">
                <a:solidFill>
                  <a:schemeClr val="tx1">
                    <a:lumMod val="85000"/>
                    <a:lumOff val="15000"/>
                  </a:schemeClr>
                </a:solidFill>
                <a:latin typeface="Times New Roman" pitchFamily="18" charset="0"/>
                <a:cs typeface="Times New Roman" pitchFamily="18" charset="0"/>
              </a:rPr>
              <a:t>соответствии с НК РФ к указанной категории относятся</a:t>
            </a:r>
            <a:r>
              <a:rPr lang="ru-RU" sz="1200" b="1" dirty="0" smtClean="0">
                <a:solidFill>
                  <a:schemeClr val="tx1">
                    <a:lumMod val="85000"/>
                    <a:lumOff val="15000"/>
                  </a:schemeClr>
                </a:solidFill>
                <a:latin typeface="Times New Roman" pitchFamily="18" charset="0"/>
                <a:cs typeface="Times New Roman" pitchFamily="18" charset="0"/>
              </a:rPr>
              <a:t>:</a:t>
            </a:r>
          </a:p>
          <a:p>
            <a:pPr marL="171450" indent="-171450">
              <a:buFontTx/>
              <a:buChar char="-"/>
            </a:pPr>
            <a:r>
              <a:rPr lang="ru-RU" sz="1200" b="1" dirty="0" smtClean="0">
                <a:solidFill>
                  <a:schemeClr val="tx1">
                    <a:lumMod val="85000"/>
                    <a:lumOff val="15000"/>
                  </a:schemeClr>
                </a:solidFill>
                <a:latin typeface="Times New Roman" pitchFamily="18" charset="0"/>
                <a:cs typeface="Times New Roman" pitchFamily="18" charset="0"/>
              </a:rPr>
              <a:t>члены </a:t>
            </a:r>
            <a:r>
              <a:rPr lang="ru-RU" sz="1200" b="1" dirty="0">
                <a:solidFill>
                  <a:schemeClr val="tx1">
                    <a:lumMod val="85000"/>
                    <a:lumOff val="15000"/>
                  </a:schemeClr>
                </a:solidFill>
                <a:latin typeface="Times New Roman" pitchFamily="18" charset="0"/>
                <a:cs typeface="Times New Roman" pitchFamily="18" charset="0"/>
              </a:rPr>
              <a:t>семей военнослужащих, потерявших кормильца в </a:t>
            </a:r>
            <a:r>
              <a:rPr lang="ru-RU" sz="1200" b="1" dirty="0" smtClean="0">
                <a:solidFill>
                  <a:schemeClr val="tx1">
                    <a:lumMod val="85000"/>
                    <a:lumOff val="15000"/>
                  </a:schemeClr>
                </a:solidFill>
                <a:latin typeface="Times New Roman" pitchFamily="18" charset="0"/>
                <a:cs typeface="Times New Roman" pitchFamily="18" charset="0"/>
              </a:rPr>
              <a:t>соответствии с </a:t>
            </a:r>
            <a:r>
              <a:rPr lang="ru-RU" sz="1200" b="1" dirty="0" err="1">
                <a:solidFill>
                  <a:schemeClr val="tx1">
                    <a:lumMod val="85000"/>
                    <a:lumOff val="15000"/>
                  </a:schemeClr>
                </a:solidFill>
                <a:latin typeface="Times New Roman" pitchFamily="18" charset="0"/>
                <a:cs typeface="Times New Roman" pitchFamily="18" charset="0"/>
              </a:rPr>
              <a:t>пп</a:t>
            </a:r>
            <a:r>
              <a:rPr lang="ru-RU" sz="1200" b="1" dirty="0">
                <a:solidFill>
                  <a:schemeClr val="tx1">
                    <a:lumMod val="85000"/>
                    <a:lumOff val="15000"/>
                  </a:schemeClr>
                </a:solidFill>
                <a:latin typeface="Times New Roman" pitchFamily="18" charset="0"/>
                <a:cs typeface="Times New Roman" pitchFamily="18" charset="0"/>
              </a:rPr>
              <a:t>. 9 п. 1 ст. 407 НК РФ</a:t>
            </a:r>
            <a:r>
              <a:rPr lang="ru-RU" sz="1200" b="1" dirty="0" smtClean="0">
                <a:solidFill>
                  <a:schemeClr val="tx1">
                    <a:lumMod val="85000"/>
                    <a:lumOff val="15000"/>
                  </a:schemeClr>
                </a:solidFill>
                <a:latin typeface="Times New Roman" pitchFamily="18" charset="0"/>
                <a:cs typeface="Times New Roman" pitchFamily="18" charset="0"/>
              </a:rPr>
              <a:t>;</a:t>
            </a:r>
          </a:p>
          <a:p>
            <a:pPr marL="171450" indent="-171450">
              <a:buFontTx/>
              <a:buChar char="-"/>
            </a:pPr>
            <a:r>
              <a:rPr lang="ru-RU" sz="1200" b="1" dirty="0" smtClean="0">
                <a:solidFill>
                  <a:schemeClr val="tx1">
                    <a:lumMod val="85000"/>
                    <a:lumOff val="15000"/>
                  </a:schemeClr>
                </a:solidFill>
                <a:latin typeface="Times New Roman" pitchFamily="18" charset="0"/>
                <a:cs typeface="Times New Roman" pitchFamily="18" charset="0"/>
              </a:rPr>
              <a:t>члены </a:t>
            </a:r>
            <a:r>
              <a:rPr lang="ru-RU" sz="1200" b="1" dirty="0">
                <a:solidFill>
                  <a:schemeClr val="tx1">
                    <a:lumMod val="85000"/>
                    <a:lumOff val="15000"/>
                  </a:schemeClr>
                </a:solidFill>
                <a:latin typeface="Times New Roman" pitchFamily="18" charset="0"/>
                <a:cs typeface="Times New Roman" pitchFamily="18" charset="0"/>
              </a:rPr>
              <a:t>семей погибших и умерших добровольцев, лиц, </a:t>
            </a:r>
            <a:r>
              <a:rPr lang="ru-RU" sz="1200" b="1" dirty="0" smtClean="0">
                <a:solidFill>
                  <a:schemeClr val="tx1">
                    <a:lumMod val="85000"/>
                    <a:lumOff val="15000"/>
                  </a:schemeClr>
                </a:solidFill>
                <a:latin typeface="Times New Roman" pitchFamily="18" charset="0"/>
                <a:cs typeface="Times New Roman" pitchFamily="18" charset="0"/>
              </a:rPr>
              <a:t>заключивших контракт </a:t>
            </a:r>
            <a:r>
              <a:rPr lang="ru-RU" sz="1200" b="1" dirty="0">
                <a:solidFill>
                  <a:schemeClr val="tx1">
                    <a:lumMod val="85000"/>
                    <a:lumOff val="15000"/>
                  </a:schemeClr>
                </a:solidFill>
                <a:latin typeface="Times New Roman" pitchFamily="18" charset="0"/>
                <a:cs typeface="Times New Roman" pitchFamily="18" charset="0"/>
              </a:rPr>
              <a:t>или состоящих в иных правоотношениях с </a:t>
            </a:r>
            <a:r>
              <a:rPr lang="ru-RU" sz="1200" b="1" dirty="0" smtClean="0">
                <a:solidFill>
                  <a:schemeClr val="tx1">
                    <a:lumMod val="85000"/>
                    <a:lumOff val="15000"/>
                  </a:schemeClr>
                </a:solidFill>
                <a:latin typeface="Times New Roman" pitchFamily="18" charset="0"/>
                <a:cs typeface="Times New Roman" pitchFamily="18" charset="0"/>
              </a:rPr>
              <a:t>организациями, содействующими </a:t>
            </a:r>
            <a:r>
              <a:rPr lang="ru-RU" sz="1200" b="1" dirty="0">
                <a:solidFill>
                  <a:schemeClr val="tx1">
                    <a:lumMod val="85000"/>
                    <a:lumOff val="15000"/>
                  </a:schemeClr>
                </a:solidFill>
                <a:latin typeface="Times New Roman" pitchFamily="18" charset="0"/>
                <a:cs typeface="Times New Roman" pitchFamily="18" charset="0"/>
              </a:rPr>
              <a:t>выполнению задач, возложенных на Вооруженные Силы </a:t>
            </a:r>
            <a:r>
              <a:rPr lang="ru-RU" sz="1200" b="1" dirty="0" err="1" smtClean="0">
                <a:solidFill>
                  <a:schemeClr val="tx1">
                    <a:lumMod val="85000"/>
                    <a:lumOff val="15000"/>
                  </a:schemeClr>
                </a:solidFill>
                <a:latin typeface="Times New Roman" pitchFamily="18" charset="0"/>
                <a:cs typeface="Times New Roman" pitchFamily="18" charset="0"/>
              </a:rPr>
              <a:t>РФ,в</a:t>
            </a:r>
            <a:r>
              <a:rPr lang="ru-RU" sz="1200" b="1" dirty="0" smtClean="0">
                <a:solidFill>
                  <a:schemeClr val="tx1">
                    <a:lumMod val="85000"/>
                    <a:lumOff val="15000"/>
                  </a:schemeClr>
                </a:solidFill>
                <a:latin typeface="Times New Roman" pitchFamily="18" charset="0"/>
                <a:cs typeface="Times New Roman" pitchFamily="18" charset="0"/>
              </a:rPr>
              <a:t> </a:t>
            </a:r>
            <a:r>
              <a:rPr lang="ru-RU" sz="1200" b="1" dirty="0">
                <a:solidFill>
                  <a:schemeClr val="tx1">
                    <a:lumMod val="85000"/>
                    <a:lumOff val="15000"/>
                  </a:schemeClr>
                </a:solidFill>
                <a:latin typeface="Times New Roman" pitchFamily="18" charset="0"/>
                <a:cs typeface="Times New Roman" pitchFamily="18" charset="0"/>
              </a:rPr>
              <a:t>соответствии с </a:t>
            </a:r>
            <a:r>
              <a:rPr lang="ru-RU" sz="1200" b="1" dirty="0" err="1">
                <a:solidFill>
                  <a:schemeClr val="tx1">
                    <a:lumMod val="85000"/>
                    <a:lumOff val="15000"/>
                  </a:schemeClr>
                </a:solidFill>
                <a:latin typeface="Times New Roman" pitchFamily="18" charset="0"/>
                <a:cs typeface="Times New Roman" pitchFamily="18" charset="0"/>
              </a:rPr>
              <a:t>пп</a:t>
            </a:r>
            <a:r>
              <a:rPr lang="ru-RU" sz="1200" b="1" dirty="0">
                <a:solidFill>
                  <a:schemeClr val="tx1">
                    <a:lumMod val="85000"/>
                    <a:lumOff val="15000"/>
                  </a:schemeClr>
                </a:solidFill>
                <a:latin typeface="Times New Roman" pitchFamily="18" charset="0"/>
                <a:cs typeface="Times New Roman" pitchFamily="18" charset="0"/>
              </a:rPr>
              <a:t>. 9.1, 9.5 п. 1 ст. 407 НК </a:t>
            </a:r>
            <a:r>
              <a:rPr lang="ru-RU" sz="1200" b="1" dirty="0" smtClean="0">
                <a:solidFill>
                  <a:schemeClr val="tx1">
                    <a:lumMod val="85000"/>
                    <a:lumOff val="15000"/>
                  </a:schemeClr>
                </a:solidFill>
                <a:latin typeface="Times New Roman" pitchFamily="18" charset="0"/>
                <a:cs typeface="Times New Roman" pitchFamily="18" charset="0"/>
              </a:rPr>
              <a:t>РФ. </a:t>
            </a:r>
          </a:p>
          <a:p>
            <a:r>
              <a:rPr lang="ru-RU" sz="1200" b="1" dirty="0" smtClean="0">
                <a:solidFill>
                  <a:schemeClr val="tx1">
                    <a:lumMod val="85000"/>
                    <a:lumOff val="15000"/>
                  </a:schemeClr>
                </a:solidFill>
                <a:latin typeface="Times New Roman" pitchFamily="18" charset="0"/>
                <a:cs typeface="Times New Roman" pitchFamily="18" charset="0"/>
              </a:rPr>
              <a:t>При </a:t>
            </a:r>
            <a:r>
              <a:rPr lang="ru-RU" sz="1200" b="1" dirty="0">
                <a:solidFill>
                  <a:schemeClr val="tx1">
                    <a:lumMod val="85000"/>
                    <a:lumOff val="15000"/>
                  </a:schemeClr>
                </a:solidFill>
                <a:latin typeface="Times New Roman" pitchFamily="18" charset="0"/>
                <a:cs typeface="Times New Roman" pitchFamily="18" charset="0"/>
              </a:rPr>
              <a:t>этом льгота предоставляется только если смерть наступила в </a:t>
            </a:r>
            <a:r>
              <a:rPr lang="ru-RU" sz="1200" b="1" dirty="0" smtClean="0">
                <a:solidFill>
                  <a:schemeClr val="tx1">
                    <a:lumMod val="85000"/>
                    <a:lumOff val="15000"/>
                  </a:schemeClr>
                </a:solidFill>
                <a:latin typeface="Times New Roman" pitchFamily="18" charset="0"/>
                <a:cs typeface="Times New Roman" pitchFamily="18" charset="0"/>
              </a:rPr>
              <a:t>период участия </a:t>
            </a:r>
            <a:r>
              <a:rPr lang="ru-RU" sz="1200" b="1" dirty="0">
                <a:solidFill>
                  <a:schemeClr val="tx1">
                    <a:lumMod val="85000"/>
                    <a:lumOff val="15000"/>
                  </a:schemeClr>
                </a:solidFill>
                <a:latin typeface="Times New Roman" pitchFamily="18" charset="0"/>
                <a:cs typeface="Times New Roman" pitchFamily="18" charset="0"/>
              </a:rPr>
              <a:t>в СВО (при выполнении задач в период ее проведения) или в </a:t>
            </a:r>
            <a:r>
              <a:rPr lang="ru-RU" sz="1200" b="1" dirty="0" smtClean="0">
                <a:solidFill>
                  <a:schemeClr val="tx1">
                    <a:lumMod val="85000"/>
                    <a:lumOff val="15000"/>
                  </a:schemeClr>
                </a:solidFill>
                <a:latin typeface="Times New Roman" pitchFamily="18" charset="0"/>
                <a:cs typeface="Times New Roman" pitchFamily="18" charset="0"/>
              </a:rPr>
              <a:t>течение года </a:t>
            </a:r>
            <a:r>
              <a:rPr lang="ru-RU" sz="1200" b="1" dirty="0">
                <a:solidFill>
                  <a:schemeClr val="tx1">
                    <a:lumMod val="85000"/>
                    <a:lumOff val="15000"/>
                  </a:schemeClr>
                </a:solidFill>
                <a:latin typeface="Times New Roman" pitchFamily="18" charset="0"/>
                <a:cs typeface="Times New Roman" pitchFamily="18" charset="0"/>
              </a:rPr>
              <a:t>со дня увольнения, прекращения соответствующих правоотношений </a:t>
            </a:r>
            <a:r>
              <a:rPr lang="ru-RU" sz="1200" b="1" dirty="0" smtClean="0">
                <a:solidFill>
                  <a:schemeClr val="tx1">
                    <a:lumMod val="85000"/>
                    <a:lumOff val="15000"/>
                  </a:schemeClr>
                </a:solidFill>
                <a:latin typeface="Times New Roman" pitchFamily="18" charset="0"/>
                <a:cs typeface="Times New Roman" pitchFamily="18" charset="0"/>
              </a:rPr>
              <a:t>из-за увечья</a:t>
            </a:r>
            <a:r>
              <a:rPr lang="ru-RU" sz="1200" b="1" dirty="0">
                <a:solidFill>
                  <a:schemeClr val="tx1">
                    <a:lumMod val="85000"/>
                    <a:lumOff val="15000"/>
                  </a:schemeClr>
                </a:solidFill>
                <a:latin typeface="Times New Roman" pitchFamily="18" charset="0"/>
                <a:cs typeface="Times New Roman" pitchFamily="18" charset="0"/>
              </a:rPr>
              <a:t>, ранения, травмы, контузии или заболевания, полученных на СВО (</a:t>
            </a:r>
            <a:r>
              <a:rPr lang="ru-RU" sz="1200" b="1" dirty="0" smtClean="0">
                <a:solidFill>
                  <a:schemeClr val="tx1">
                    <a:lumMod val="85000"/>
                    <a:lumOff val="15000"/>
                  </a:schemeClr>
                </a:solidFill>
                <a:latin typeface="Times New Roman" pitchFamily="18" charset="0"/>
                <a:cs typeface="Times New Roman" pitchFamily="18" charset="0"/>
              </a:rPr>
              <a:t>при выполнении </a:t>
            </a:r>
            <a:r>
              <a:rPr lang="ru-RU" sz="1200" b="1" dirty="0">
                <a:solidFill>
                  <a:schemeClr val="tx1">
                    <a:lumMod val="85000"/>
                    <a:lumOff val="15000"/>
                  </a:schemeClr>
                </a:solidFill>
                <a:latin typeface="Times New Roman" pitchFamily="18" charset="0"/>
                <a:cs typeface="Times New Roman" pitchFamily="18" charset="0"/>
              </a:rPr>
              <a:t>задач в период ее проведения</a:t>
            </a:r>
            <a:r>
              <a:rPr lang="ru-RU" sz="1200" b="1" dirty="0" smtClean="0">
                <a:solidFill>
                  <a:schemeClr val="tx1">
                    <a:lumMod val="85000"/>
                    <a:lumOff val="15000"/>
                  </a:schemeClr>
                </a:solidFill>
                <a:latin typeface="Times New Roman" pitchFamily="18" charset="0"/>
                <a:cs typeface="Times New Roman" pitchFamily="18" charset="0"/>
              </a:rPr>
              <a:t>). Льготы </a:t>
            </a:r>
            <a:r>
              <a:rPr lang="ru-RU" sz="1200" b="1" dirty="0">
                <a:solidFill>
                  <a:schemeClr val="tx1">
                    <a:lumMod val="85000"/>
                    <a:lumOff val="15000"/>
                  </a:schemeClr>
                </a:solidFill>
                <a:latin typeface="Times New Roman" pitchFamily="18" charset="0"/>
                <a:cs typeface="Times New Roman" pitchFamily="18" charset="0"/>
              </a:rPr>
              <a:t>членам семьи погибших участников СВО по </a:t>
            </a:r>
            <a:r>
              <a:rPr lang="ru-RU" sz="1200" b="1" dirty="0" smtClean="0">
                <a:solidFill>
                  <a:schemeClr val="tx1">
                    <a:lumMod val="85000"/>
                    <a:lumOff val="15000"/>
                  </a:schemeClr>
                </a:solidFill>
                <a:latin typeface="Times New Roman" pitchFamily="18" charset="0"/>
                <a:cs typeface="Times New Roman" pitchFamily="18" charset="0"/>
              </a:rPr>
              <a:t>транспортному, земельному </a:t>
            </a:r>
            <a:r>
              <a:rPr lang="ru-RU" sz="1200" b="1" dirty="0">
                <a:solidFill>
                  <a:schemeClr val="tx1">
                    <a:lumMod val="85000"/>
                    <a:lumOff val="15000"/>
                  </a:schemeClr>
                </a:solidFill>
                <a:latin typeface="Times New Roman" pitchFamily="18" charset="0"/>
                <a:cs typeface="Times New Roman" pitchFamily="18" charset="0"/>
              </a:rPr>
              <a:t>налогам и налогу и на имущество физических </a:t>
            </a:r>
            <a:r>
              <a:rPr lang="ru-RU" sz="1200" b="1" dirty="0" smtClean="0">
                <a:solidFill>
                  <a:schemeClr val="tx1">
                    <a:lumMod val="85000"/>
                    <a:lumOff val="15000"/>
                  </a:schemeClr>
                </a:solidFill>
                <a:latin typeface="Times New Roman" pitchFamily="18" charset="0"/>
                <a:cs typeface="Times New Roman" pitchFamily="18" charset="0"/>
              </a:rPr>
              <a:t>лиц распространяются </a:t>
            </a:r>
            <a:r>
              <a:rPr lang="ru-RU" sz="1200" b="1" dirty="0">
                <a:solidFill>
                  <a:schemeClr val="tx1">
                    <a:lumMod val="85000"/>
                    <a:lumOff val="15000"/>
                  </a:schemeClr>
                </a:solidFill>
                <a:latin typeface="Times New Roman" pitchFamily="18" charset="0"/>
                <a:cs typeface="Times New Roman" pitchFamily="18" charset="0"/>
              </a:rPr>
              <a:t>на периоды с 2022 года (ч. 26 ст. 25 Закона № 425-ФЗ).</a:t>
            </a:r>
          </a:p>
        </p:txBody>
      </p:sp>
    </p:spTree>
    <p:extLst>
      <p:ext uri="{BB962C8B-B14F-4D97-AF65-F5344CB8AC3E}">
        <p14:creationId xmlns:p14="http://schemas.microsoft.com/office/powerpoint/2010/main" val="298524508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20</a:t>
            </a:fld>
            <a:endParaRPr lang="ru-RU" dirty="0">
              <a:solidFill>
                <a:prstClr val="black">
                  <a:tint val="75000"/>
                </a:prstClr>
              </a:solidFill>
            </a:endParaRPr>
          </a:p>
        </p:txBody>
      </p:sp>
      <p:sp>
        <p:nvSpPr>
          <p:cNvPr id="6" name="TextBox 5"/>
          <p:cNvSpPr txBox="1"/>
          <p:nvPr/>
        </p:nvSpPr>
        <p:spPr>
          <a:xfrm>
            <a:off x="1484364" y="1637729"/>
            <a:ext cx="2710208"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ru-RU" sz="1600" dirty="0" smtClean="0">
                <a:solidFill>
                  <a:schemeClr val="tx1">
                    <a:lumMod val="85000"/>
                    <a:lumOff val="15000"/>
                  </a:schemeClr>
                </a:solidFill>
              </a:rPr>
              <a:t>Налог на имущество</a:t>
            </a:r>
            <a:endParaRPr lang="ru-RU" sz="1600" dirty="0">
              <a:solidFill>
                <a:schemeClr val="tx1">
                  <a:lumMod val="85000"/>
                  <a:lumOff val="15000"/>
                </a:schemeClr>
              </a:solidFill>
            </a:endParaRPr>
          </a:p>
        </p:txBody>
      </p:sp>
      <p:sp>
        <p:nvSpPr>
          <p:cNvPr id="7" name="TextBox 6"/>
          <p:cNvSpPr txBox="1"/>
          <p:nvPr/>
        </p:nvSpPr>
        <p:spPr>
          <a:xfrm>
            <a:off x="908300" y="2063179"/>
            <a:ext cx="4078360" cy="332398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Полностью освобождаются </a:t>
            </a:r>
            <a:r>
              <a:rPr lang="ru-RU" sz="1400" dirty="0">
                <a:solidFill>
                  <a:schemeClr val="tx1">
                    <a:lumMod val="85000"/>
                    <a:lumOff val="15000"/>
                  </a:schemeClr>
                </a:solidFill>
              </a:rPr>
              <a:t>от уплаты налога на один </a:t>
            </a:r>
            <a:r>
              <a:rPr lang="ru-RU" sz="1400" dirty="0" smtClean="0">
                <a:solidFill>
                  <a:schemeClr val="tx1">
                    <a:lumMod val="85000"/>
                    <a:lumOff val="15000"/>
                  </a:schemeClr>
                </a:solidFill>
              </a:rPr>
              <a:t>объект </a:t>
            </a:r>
            <a:r>
              <a:rPr lang="ru-RU" sz="1400" dirty="0">
                <a:solidFill>
                  <a:schemeClr val="tx1">
                    <a:lumMod val="85000"/>
                    <a:lumOff val="15000"/>
                  </a:schemeClr>
                </a:solidFill>
              </a:rPr>
              <a:t>каждого вида: </a:t>
            </a:r>
          </a:p>
          <a:p>
            <a:pPr marL="285750" indent="-285750">
              <a:buFont typeface="Arial" pitchFamily="34" charset="0"/>
              <a:buChar char="•"/>
            </a:pPr>
            <a:r>
              <a:rPr lang="ru-RU" sz="1400" dirty="0" smtClean="0">
                <a:solidFill>
                  <a:schemeClr val="tx1">
                    <a:lumMod val="85000"/>
                    <a:lumOff val="15000"/>
                  </a:schemeClr>
                </a:solidFill>
              </a:rPr>
              <a:t>квартира или комната; </a:t>
            </a:r>
            <a:endParaRPr lang="ru-RU" sz="1400" dirty="0">
              <a:solidFill>
                <a:schemeClr val="tx1">
                  <a:lumMod val="85000"/>
                  <a:lumOff val="15000"/>
                </a:schemeClr>
              </a:solidFill>
            </a:endParaRPr>
          </a:p>
          <a:p>
            <a:pPr marL="285750" indent="-285750">
              <a:buFont typeface="Arial" pitchFamily="34" charset="0"/>
              <a:buChar char="•"/>
            </a:pPr>
            <a:r>
              <a:rPr lang="ru-RU" sz="1400" dirty="0">
                <a:solidFill>
                  <a:schemeClr val="tx1">
                    <a:lumMod val="85000"/>
                    <a:lumOff val="15000"/>
                  </a:schemeClr>
                </a:solidFill>
              </a:rPr>
              <a:t>жилой дом; </a:t>
            </a:r>
          </a:p>
          <a:p>
            <a:pPr marL="285750" indent="-285750">
              <a:buFont typeface="Arial" pitchFamily="34" charset="0"/>
              <a:buChar char="•"/>
            </a:pPr>
            <a:r>
              <a:rPr lang="ru-RU" sz="1400" dirty="0">
                <a:solidFill>
                  <a:schemeClr val="tx1">
                    <a:lumMod val="85000"/>
                    <a:lumOff val="15000"/>
                  </a:schemeClr>
                </a:solidFill>
              </a:rPr>
              <a:t>гараж или </a:t>
            </a:r>
            <a:r>
              <a:rPr lang="ru-RU" sz="1400" dirty="0" err="1" smtClean="0">
                <a:solidFill>
                  <a:schemeClr val="tx1">
                    <a:lumMod val="85000"/>
                    <a:lumOff val="15000"/>
                  </a:schemeClr>
                </a:solidFill>
              </a:rPr>
              <a:t>машино</a:t>
            </a:r>
            <a:r>
              <a:rPr lang="ru-RU" sz="1400" dirty="0" smtClean="0">
                <a:solidFill>
                  <a:schemeClr val="tx1">
                    <a:lumMod val="85000"/>
                    <a:lumOff val="15000"/>
                  </a:schemeClr>
                </a:solidFill>
              </a:rPr>
              <a:t>-место;</a:t>
            </a:r>
          </a:p>
          <a:p>
            <a:pPr marL="285750" indent="-285750">
              <a:buFont typeface="Arial" pitchFamily="34" charset="0"/>
              <a:buChar char="•"/>
            </a:pPr>
            <a:r>
              <a:rPr lang="ru-RU" sz="1400" dirty="0" smtClean="0"/>
              <a:t>в </a:t>
            </a:r>
            <a:r>
              <a:rPr lang="ru-RU" sz="1400" dirty="0"/>
              <a:t>отношении специально оборудованных помещений, сооружений, используемых ими исключительно в качестве творческих мастерских, ателье, студий…(</a:t>
            </a:r>
            <a:r>
              <a:rPr lang="ru-RU" sz="1400" dirty="0" smtClean="0"/>
              <a:t>пп.14 </a:t>
            </a:r>
            <a:r>
              <a:rPr lang="ru-RU" sz="1400" dirty="0"/>
              <a:t>п.1 ст.407 НК РФ</a:t>
            </a:r>
            <a:r>
              <a:rPr lang="ru-RU" sz="1400" dirty="0" smtClean="0"/>
              <a:t>)</a:t>
            </a:r>
          </a:p>
          <a:p>
            <a:pPr marL="285750" indent="-285750">
              <a:buFont typeface="Arial" pitchFamily="34" charset="0"/>
              <a:buChar char="•"/>
            </a:pPr>
            <a:r>
              <a:rPr lang="ru-RU" sz="1400" dirty="0" smtClean="0">
                <a:solidFill>
                  <a:schemeClr val="tx1">
                    <a:lumMod val="85000"/>
                    <a:lumOff val="15000"/>
                  </a:schemeClr>
                </a:solidFill>
              </a:rPr>
              <a:t>Хозяйственные </a:t>
            </a:r>
            <a:r>
              <a:rPr lang="ru-RU" sz="1400" dirty="0">
                <a:solidFill>
                  <a:schemeClr val="tx1">
                    <a:lumMod val="85000"/>
                    <a:lumOff val="15000"/>
                  </a:schemeClr>
                </a:solidFill>
              </a:rPr>
              <a:t>строения или сооружения </a:t>
            </a:r>
            <a:r>
              <a:rPr lang="ru-RU" sz="1400" dirty="0"/>
              <a:t>площадь каждого из которых не превышает 50 квадратных </a:t>
            </a:r>
            <a:r>
              <a:rPr lang="ru-RU" sz="1400" dirty="0" smtClean="0"/>
              <a:t>метров… (пп.15 п.1 ст.407 НК РФ)</a:t>
            </a:r>
            <a:endParaRPr lang="ru-RU" sz="1400" dirty="0"/>
          </a:p>
          <a:p>
            <a:r>
              <a:rPr lang="ru-RU" sz="1400" i="1" dirty="0" smtClean="0">
                <a:solidFill>
                  <a:schemeClr val="tx1">
                    <a:lumMod val="85000"/>
                    <a:lumOff val="15000"/>
                  </a:schemeClr>
                </a:solidFill>
              </a:rPr>
              <a:t>Имущество </a:t>
            </a:r>
            <a:r>
              <a:rPr lang="ru-RU" sz="1400" i="1" dirty="0">
                <a:solidFill>
                  <a:schemeClr val="tx1">
                    <a:lumMod val="85000"/>
                    <a:lumOff val="15000"/>
                  </a:schemeClr>
                </a:solidFill>
              </a:rPr>
              <a:t>не должно использоваться в предпринимательской </a:t>
            </a:r>
            <a:r>
              <a:rPr lang="ru-RU" sz="1400" i="1" dirty="0" smtClean="0">
                <a:solidFill>
                  <a:schemeClr val="tx1">
                    <a:lumMod val="85000"/>
                    <a:lumOff val="15000"/>
                  </a:schemeClr>
                </a:solidFill>
              </a:rPr>
              <a:t>деятельности</a:t>
            </a:r>
            <a:endParaRPr lang="ru-RU" sz="1400" i="1" dirty="0">
              <a:solidFill>
                <a:schemeClr val="tx1">
                  <a:lumMod val="85000"/>
                  <a:lumOff val="15000"/>
                </a:schemeClr>
              </a:solidFill>
            </a:endParaRPr>
          </a:p>
        </p:txBody>
      </p:sp>
      <p:sp>
        <p:nvSpPr>
          <p:cNvPr id="8" name="TextBox 7"/>
          <p:cNvSpPr txBox="1"/>
          <p:nvPr/>
        </p:nvSpPr>
        <p:spPr>
          <a:xfrm>
            <a:off x="6426820" y="1627782"/>
            <a:ext cx="2160240"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       Земельный налог</a:t>
            </a:r>
            <a:endParaRPr lang="ru-RU" sz="1600" dirty="0">
              <a:solidFill>
                <a:schemeClr val="tx1">
                  <a:lumMod val="85000"/>
                  <a:lumOff val="15000"/>
                </a:schemeClr>
              </a:solidFill>
            </a:endParaRPr>
          </a:p>
        </p:txBody>
      </p:sp>
      <p:sp>
        <p:nvSpPr>
          <p:cNvPr id="9" name="TextBox 8"/>
          <p:cNvSpPr txBox="1"/>
          <p:nvPr/>
        </p:nvSpPr>
        <p:spPr>
          <a:xfrm>
            <a:off x="5777844" y="2083395"/>
            <a:ext cx="3745320" cy="332398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1400" dirty="0" smtClean="0"/>
              <a:t>          Согласно </a:t>
            </a:r>
            <a:r>
              <a:rPr lang="ru-RU" sz="1400" dirty="0"/>
              <a:t>пункту 5 статьи 391 НК РФ, налоговая база по земельному налогу для ветеранов и инвалидов боевых действий, участников СВО и членов их семей уменьшается на величину кадастровой стоимости 600 квадратных метров площади земельного участка, находящегося в собственности, постоянном (бессрочном) пользовании или пожизненном наследуемом владении указанных налогоплательщиков. </a:t>
            </a:r>
            <a:endParaRPr lang="ru-RU" sz="1400" dirty="0" smtClean="0"/>
          </a:p>
          <a:p>
            <a:pPr algn="just"/>
            <a:r>
              <a:rPr lang="ru-RU" sz="1400" dirty="0"/>
              <a:t> </a:t>
            </a:r>
            <a:r>
              <a:rPr lang="ru-RU" sz="1400" dirty="0" smtClean="0"/>
              <a:t>       Уменьшение </a:t>
            </a:r>
            <a:r>
              <a:rPr lang="ru-RU" sz="1400" dirty="0"/>
              <a:t>налоговой базы (налоговый вычет) производится в отношении одного земельного участка по выбору налогоплательщика (пункт 6.1 статьи 391 НК РФ). </a:t>
            </a:r>
            <a:endParaRPr lang="ru-RU" sz="1400" dirty="0" smtClean="0">
              <a:solidFill>
                <a:schemeClr val="tx1">
                  <a:lumMod val="85000"/>
                  <a:lumOff val="15000"/>
                </a:schemeClr>
              </a:solidFill>
            </a:endParaRPr>
          </a:p>
        </p:txBody>
      </p:sp>
      <p:sp>
        <p:nvSpPr>
          <p:cNvPr id="10" name="TextBox 9"/>
          <p:cNvSpPr txBox="1"/>
          <p:nvPr/>
        </p:nvSpPr>
        <p:spPr>
          <a:xfrm>
            <a:off x="935138" y="5798891"/>
            <a:ext cx="3835497"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п.4.ст.407 НК РФ.</a:t>
            </a:r>
          </a:p>
          <a:p>
            <a:r>
              <a:rPr lang="ru-RU" sz="1200" dirty="0" smtClean="0">
                <a:solidFill>
                  <a:schemeClr val="tx1">
                    <a:lumMod val="85000"/>
                    <a:lumOff val="15000"/>
                  </a:schemeClr>
                </a:solidFill>
              </a:rPr>
              <a:t>Дополнительных льгот установленных НПА ОМСУ не установлено</a:t>
            </a:r>
            <a:endParaRPr lang="ru-RU" sz="1200" dirty="0">
              <a:solidFill>
                <a:schemeClr val="tx1">
                  <a:lumMod val="85000"/>
                  <a:lumOff val="15000"/>
                </a:schemeClr>
              </a:solidFill>
            </a:endParaRPr>
          </a:p>
        </p:txBody>
      </p:sp>
      <p:sp>
        <p:nvSpPr>
          <p:cNvPr id="11" name="TextBox 10"/>
          <p:cNvSpPr txBox="1"/>
          <p:nvPr/>
        </p:nvSpPr>
        <p:spPr>
          <a:xfrm>
            <a:off x="5777844" y="5798891"/>
            <a:ext cx="3745320" cy="64633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200" dirty="0" smtClean="0">
                <a:solidFill>
                  <a:schemeClr val="tx1">
                    <a:lumMod val="85000"/>
                    <a:lumOff val="15000"/>
                  </a:schemeClr>
                </a:solidFill>
              </a:rPr>
              <a:t>Льгота предусмотрена п.5 </a:t>
            </a:r>
            <a:r>
              <a:rPr lang="ru-RU" sz="1200" dirty="0">
                <a:solidFill>
                  <a:schemeClr val="tx1">
                    <a:lumMod val="85000"/>
                    <a:lumOff val="15000"/>
                  </a:schemeClr>
                </a:solidFill>
              </a:rPr>
              <a:t>ст.391НК РФ. Дополнительных льгот установленных НПА ОМСУ не </a:t>
            </a:r>
            <a:r>
              <a:rPr lang="ru-RU" sz="1200" dirty="0" smtClean="0">
                <a:solidFill>
                  <a:schemeClr val="tx1">
                    <a:lumMod val="85000"/>
                    <a:lumOff val="15000"/>
                  </a:schemeClr>
                </a:solidFill>
              </a:rPr>
              <a:t>установлено, за исключением Учалинского района </a:t>
            </a:r>
            <a:endParaRPr lang="ru-RU" sz="1200" dirty="0">
              <a:solidFill>
                <a:schemeClr val="tx1">
                  <a:lumMod val="85000"/>
                  <a:lumOff val="15000"/>
                </a:schemeClr>
              </a:solidFill>
            </a:endParaRPr>
          </a:p>
        </p:txBody>
      </p:sp>
      <p:sp>
        <p:nvSpPr>
          <p:cNvPr id="13" name="TextBox 12"/>
          <p:cNvSpPr txBox="1"/>
          <p:nvPr/>
        </p:nvSpPr>
        <p:spPr>
          <a:xfrm>
            <a:off x="810196" y="6647913"/>
            <a:ext cx="8808788" cy="52322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Подтверждающие документы: справка о прохождении службы (с периодами службы!) или контракт</a:t>
            </a:r>
          </a:p>
        </p:txBody>
      </p:sp>
      <p:sp>
        <p:nvSpPr>
          <p:cNvPr id="12" name="Заголовок 1"/>
          <p:cNvSpPr>
            <a:spLocks noGrp="1"/>
          </p:cNvSpPr>
          <p:nvPr>
            <p:ph type="title"/>
          </p:nvPr>
        </p:nvSpPr>
        <p:spPr>
          <a:xfrm>
            <a:off x="903608" y="540271"/>
            <a:ext cx="9204518" cy="878726"/>
          </a:xfrm>
        </p:spPr>
        <p:txBody>
          <a:bodyPr>
            <a:normAutofit fontScale="90000"/>
          </a:bodyPr>
          <a:lstStyle/>
          <a:p>
            <a:r>
              <a:rPr lang="ru-RU" sz="3600" b="1" dirty="0" smtClean="0">
                <a:solidFill>
                  <a:schemeClr val="accent1">
                    <a:lumMod val="50000"/>
                  </a:schemeClr>
                </a:solidFill>
                <a:latin typeface="Times New Roman" pitchFamily="18" charset="0"/>
                <a:cs typeface="Times New Roman" pitchFamily="18" charset="0"/>
              </a:rPr>
              <a:t>Участники СВО</a:t>
            </a:r>
            <a:br>
              <a:rPr lang="ru-RU" sz="3600" b="1" dirty="0" smtClean="0">
                <a:solidFill>
                  <a:schemeClr val="accent1">
                    <a:lumMod val="50000"/>
                  </a:schemeClr>
                </a:solidFill>
                <a:latin typeface="Times New Roman" pitchFamily="18" charset="0"/>
                <a:cs typeface="Times New Roman" pitchFamily="18" charset="0"/>
              </a:rPr>
            </a:br>
            <a:r>
              <a:rPr lang="ru-RU" sz="2000" b="1" dirty="0" smtClean="0">
                <a:solidFill>
                  <a:schemeClr val="accent1">
                    <a:lumMod val="50000"/>
                  </a:schemeClr>
                </a:solidFill>
                <a:latin typeface="Times New Roman" pitchFamily="18" charset="0"/>
                <a:cs typeface="Times New Roman" pitchFamily="18" charset="0"/>
              </a:rPr>
              <a:t>(льгота предоставляется на весь год, в котором проходила служба, в независимости от количества участия дней в году)</a:t>
            </a:r>
            <a:endParaRPr lang="ru-RU" sz="2000" b="1" dirty="0">
              <a:solidFill>
                <a:schemeClr val="accent1">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41483550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828303"/>
            <a:ext cx="9649072" cy="878726"/>
          </a:xfrm>
        </p:spPr>
        <p:txBody>
          <a:bodyPr>
            <a:normAutofit fontScale="90000"/>
          </a:bodyPr>
          <a:lstStyle/>
          <a:p>
            <a:pPr algn="l"/>
            <a:r>
              <a:rPr lang="ru-RU" sz="3300" b="1" dirty="0" smtClean="0">
                <a:solidFill>
                  <a:schemeClr val="accent1">
                    <a:lumMod val="50000"/>
                  </a:schemeClr>
                </a:solidFill>
                <a:latin typeface="Times New Roman" pitchFamily="18" charset="0"/>
                <a:cs typeface="Times New Roman" pitchFamily="18" charset="0"/>
              </a:rPr>
              <a:t>Члены семей </a:t>
            </a:r>
            <a:r>
              <a:rPr lang="ru-RU" sz="3300" b="1" dirty="0">
                <a:solidFill>
                  <a:schemeClr val="accent1">
                    <a:lumMod val="50000"/>
                  </a:schemeClr>
                </a:solidFill>
                <a:latin typeface="Times New Roman" pitchFamily="18" charset="0"/>
                <a:cs typeface="Times New Roman" pitchFamily="18" charset="0"/>
              </a:rPr>
              <a:t>участников </a:t>
            </a:r>
            <a:r>
              <a:rPr lang="ru-RU" sz="3300" b="1" dirty="0" smtClean="0">
                <a:solidFill>
                  <a:schemeClr val="accent1">
                    <a:lumMod val="50000"/>
                  </a:schemeClr>
                </a:solidFill>
                <a:latin typeface="Times New Roman" pitchFamily="18" charset="0"/>
                <a:cs typeface="Times New Roman" pitchFamily="18" charset="0"/>
              </a:rPr>
              <a:t>СВО </a:t>
            </a:r>
            <a:r>
              <a:rPr lang="ru-RU" sz="2700" b="1" dirty="0" smtClean="0">
                <a:solidFill>
                  <a:schemeClr val="accent1">
                    <a:lumMod val="50000"/>
                  </a:schemeClr>
                </a:solidFill>
                <a:latin typeface="Times New Roman" pitchFamily="18" charset="0"/>
                <a:cs typeface="Times New Roman" pitchFamily="18" charset="0"/>
              </a:rPr>
              <a:t>(погибших участников СВО)</a:t>
            </a:r>
            <a:r>
              <a:rPr lang="en-US" sz="2700" b="1" dirty="0" smtClean="0">
                <a:solidFill>
                  <a:schemeClr val="accent1">
                    <a:lumMod val="50000"/>
                  </a:schemeClr>
                </a:solidFill>
                <a:latin typeface="Times New Roman" pitchFamily="18" charset="0"/>
                <a:cs typeface="Times New Roman" pitchFamily="18" charset="0"/>
              </a:rPr>
              <a:t> </a:t>
            </a:r>
            <a:r>
              <a:rPr lang="ru-RU" sz="1800" b="1" dirty="0" smtClean="0">
                <a:solidFill>
                  <a:schemeClr val="accent1">
                    <a:lumMod val="50000"/>
                  </a:schemeClr>
                </a:solidFill>
                <a:latin typeface="Times New Roman" pitchFamily="18" charset="0"/>
                <a:cs typeface="Times New Roman" pitchFamily="18" charset="0"/>
              </a:rPr>
              <a:t>(</a:t>
            </a:r>
            <a:r>
              <a:rPr lang="ru-RU" sz="1800" b="1" dirty="0">
                <a:solidFill>
                  <a:schemeClr val="accent1">
                    <a:lumMod val="50000"/>
                  </a:schemeClr>
                </a:solidFill>
                <a:latin typeface="Times New Roman" pitchFamily="18" charset="0"/>
                <a:cs typeface="Times New Roman" pitchFamily="18" charset="0"/>
              </a:rPr>
              <a:t>супруг (супруга), несовершеннолетние дети, дети </a:t>
            </a:r>
            <a:r>
              <a:rPr lang="ru-RU" sz="1800" b="1" dirty="0" smtClean="0">
                <a:solidFill>
                  <a:schemeClr val="accent1">
                    <a:lumMod val="50000"/>
                  </a:schemeClr>
                </a:solidFill>
                <a:latin typeface="Times New Roman" pitchFamily="18" charset="0"/>
                <a:cs typeface="Times New Roman" pitchFamily="18" charset="0"/>
              </a:rPr>
              <a:t>старше 18 </a:t>
            </a:r>
            <a:r>
              <a:rPr lang="ru-RU" sz="1800" b="1" dirty="0">
                <a:solidFill>
                  <a:schemeClr val="accent1">
                    <a:lumMod val="50000"/>
                  </a:schemeClr>
                </a:solidFill>
                <a:latin typeface="Times New Roman" pitchFamily="18" charset="0"/>
                <a:cs typeface="Times New Roman" pitchFamily="18" charset="0"/>
              </a:rPr>
              <a:t>лет, ставшие инвалидами до достижения ими возраста 18 лет, дети в возрасте до 23 лет, обучающиеся в образовательных организациях по очной форме </a:t>
            </a:r>
            <a:r>
              <a:rPr lang="ru-RU" sz="1800" b="1" dirty="0" smtClean="0">
                <a:solidFill>
                  <a:schemeClr val="accent1">
                    <a:lumMod val="50000"/>
                  </a:schemeClr>
                </a:solidFill>
                <a:latin typeface="Times New Roman" pitchFamily="18" charset="0"/>
                <a:cs typeface="Times New Roman" pitchFamily="18" charset="0"/>
              </a:rPr>
              <a:t>обучения, лица, находящиеся на иждивении) </a:t>
            </a:r>
            <a:r>
              <a:rPr lang="ru-RU" sz="1800" dirty="0" smtClean="0">
                <a:solidFill>
                  <a:schemeClr val="accent1">
                    <a:lumMod val="75000"/>
                  </a:schemeClr>
                </a:solidFill>
                <a:latin typeface="Times New Roman" pitchFamily="18" charset="0"/>
                <a:cs typeface="Times New Roman" pitchFamily="18" charset="0"/>
              </a:rPr>
              <a:t/>
            </a:r>
            <a:br>
              <a:rPr lang="ru-RU" sz="1800" dirty="0" smtClean="0">
                <a:solidFill>
                  <a:schemeClr val="accent1">
                    <a:lumMod val="75000"/>
                  </a:schemeClr>
                </a:solidFill>
                <a:latin typeface="Times New Roman" pitchFamily="18" charset="0"/>
                <a:cs typeface="Times New Roman" pitchFamily="18" charset="0"/>
              </a:rPr>
            </a:br>
            <a:endParaRPr lang="ru-RU" sz="1800" dirty="0">
              <a:solidFill>
                <a:schemeClr val="accent1">
                  <a:lumMod val="75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21</a:t>
            </a:fld>
            <a:endParaRPr lang="ru-RU" dirty="0">
              <a:solidFill>
                <a:prstClr val="black">
                  <a:tint val="75000"/>
                </a:prstClr>
              </a:solidFill>
            </a:endParaRPr>
          </a:p>
        </p:txBody>
      </p:sp>
      <p:sp>
        <p:nvSpPr>
          <p:cNvPr id="7" name="TextBox 6"/>
          <p:cNvSpPr txBox="1"/>
          <p:nvPr/>
        </p:nvSpPr>
        <p:spPr>
          <a:xfrm>
            <a:off x="893391" y="2268463"/>
            <a:ext cx="4957365" cy="375487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a:r>
              <a:rPr lang="ru-RU" sz="1400" dirty="0" smtClean="0"/>
              <a:t>        Налоговая </a:t>
            </a:r>
            <a:r>
              <a:rPr lang="ru-RU" sz="1400" dirty="0"/>
              <a:t>льгота в виде освобождения от налогообложения предоставляется в отношении одного транспортного средства по выбору налогоплательщика вне зависимости от количества оснований для применения налоговых </a:t>
            </a:r>
            <a:r>
              <a:rPr lang="ru-RU" sz="1400" dirty="0" smtClean="0"/>
              <a:t>льгот (пункт </a:t>
            </a:r>
            <a:r>
              <a:rPr lang="ru-RU" sz="1400" dirty="0"/>
              <a:t>2.3 статьи 361.1 НК </a:t>
            </a:r>
            <a:r>
              <a:rPr lang="ru-RU" sz="1400" dirty="0" smtClean="0"/>
              <a:t>РФ)</a:t>
            </a:r>
          </a:p>
          <a:p>
            <a:pPr algn="just"/>
            <a:r>
              <a:rPr lang="ru-RU" sz="1400" dirty="0" smtClean="0"/>
              <a:t>       На </a:t>
            </a:r>
            <a:r>
              <a:rPr lang="ru-RU" sz="1400" dirty="0"/>
              <a:t>территории Республики Башкортостан дополнительно для участников СВО или членов их семей (для граждан, находящихся в зарегистрированном браке, - супруг (супруга); для не находящихся в браке, - отец или мать) законом Республики Башкортостан от 27.11.2002 № 365-з «О транспортном налоге» </a:t>
            </a:r>
            <a:r>
              <a:rPr lang="ru-RU" sz="1400" dirty="0" smtClean="0"/>
              <a:t>за </a:t>
            </a:r>
            <a:r>
              <a:rPr lang="ru-RU" sz="1400" dirty="0"/>
              <a:t>налоговые периоды 2022- 2025 годы предусмотрена льгота по транспортному налогу по мотоциклам, мотороллерам, легковым и грузовым автомобилям, по другим самоходным транспортным средствам, машинам и механизмам на пневматическом и гусеничном ходу (за одно транспортное средство каждого типа</a:t>
            </a:r>
            <a:r>
              <a:rPr lang="ru-RU" sz="1400" dirty="0" smtClean="0"/>
              <a:t>)</a:t>
            </a:r>
          </a:p>
        </p:txBody>
      </p:sp>
      <p:sp>
        <p:nvSpPr>
          <p:cNvPr id="13" name="TextBox 12"/>
          <p:cNvSpPr txBox="1"/>
          <p:nvPr/>
        </p:nvSpPr>
        <p:spPr>
          <a:xfrm>
            <a:off x="685802" y="6300911"/>
            <a:ext cx="9125394"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справка о прохождении службы (с периодами службы</a:t>
            </a:r>
            <a:r>
              <a:rPr lang="ru-RU" sz="1400" dirty="0" smtClean="0">
                <a:solidFill>
                  <a:schemeClr val="tx1">
                    <a:lumMod val="85000"/>
                    <a:lumOff val="15000"/>
                  </a:schemeClr>
                </a:solidFill>
              </a:rPr>
              <a:t>!) или контракт, супругам дополнительно </a:t>
            </a:r>
            <a:r>
              <a:rPr lang="ru-RU" sz="1400" dirty="0">
                <a:solidFill>
                  <a:schemeClr val="tx1">
                    <a:lumMod val="85000"/>
                    <a:lumOff val="15000"/>
                  </a:schemeClr>
                </a:solidFill>
              </a:rPr>
              <a:t>свидетельство о браке, детям </a:t>
            </a:r>
            <a:r>
              <a:rPr lang="ru-RU" sz="1400" dirty="0" smtClean="0">
                <a:solidFill>
                  <a:schemeClr val="tx1">
                    <a:lumMod val="85000"/>
                    <a:lumOff val="15000"/>
                  </a:schemeClr>
                </a:solidFill>
              </a:rPr>
              <a:t>дополнительно </a:t>
            </a:r>
            <a:r>
              <a:rPr lang="ru-RU" sz="1400" dirty="0">
                <a:solidFill>
                  <a:schemeClr val="tx1">
                    <a:lumMod val="85000"/>
                    <a:lumOff val="15000"/>
                  </a:schemeClr>
                </a:solidFill>
              </a:rPr>
              <a:t>свидетельство о </a:t>
            </a:r>
            <a:r>
              <a:rPr lang="ru-RU" sz="1400" dirty="0" smtClean="0">
                <a:solidFill>
                  <a:schemeClr val="tx1">
                    <a:lumMod val="85000"/>
                    <a:lumOff val="15000"/>
                  </a:schemeClr>
                </a:solidFill>
              </a:rPr>
              <a:t>рождении, справка об инвалидности</a:t>
            </a:r>
            <a:r>
              <a:rPr lang="ru-RU" sz="1400" dirty="0">
                <a:solidFill>
                  <a:schemeClr val="tx1">
                    <a:lumMod val="85000"/>
                    <a:lumOff val="15000"/>
                  </a:schemeClr>
                </a:solidFill>
              </a:rPr>
              <a:t>, справка об очной форме обучения для детей старше 18 </a:t>
            </a:r>
            <a:r>
              <a:rPr lang="ru-RU" sz="1400" dirty="0" smtClean="0">
                <a:solidFill>
                  <a:schemeClr val="tx1">
                    <a:lumMod val="85000"/>
                    <a:lumOff val="15000"/>
                  </a:schemeClr>
                </a:solidFill>
              </a:rPr>
              <a:t>лет, удостоверение о членах семьи военнослужащего потерявшего кормильца</a:t>
            </a:r>
            <a:endParaRPr lang="ru-RU" sz="1400" dirty="0">
              <a:solidFill>
                <a:schemeClr val="tx1">
                  <a:lumMod val="85000"/>
                  <a:lumOff val="15000"/>
                </a:schemeClr>
              </a:solidFill>
            </a:endParaRPr>
          </a:p>
        </p:txBody>
      </p:sp>
      <p:sp>
        <p:nvSpPr>
          <p:cNvPr id="6" name="TextBox 5"/>
          <p:cNvSpPr txBox="1"/>
          <p:nvPr/>
        </p:nvSpPr>
        <p:spPr>
          <a:xfrm>
            <a:off x="1818308" y="1859655"/>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    Транспортный налог</a:t>
            </a:r>
            <a:endParaRPr lang="ru-RU" sz="1600" b="1" dirty="0">
              <a:solidFill>
                <a:schemeClr val="tx1">
                  <a:lumMod val="85000"/>
                  <a:lumOff val="15000"/>
                </a:schemeClr>
              </a:solidFill>
            </a:endParaRPr>
          </a:p>
        </p:txBody>
      </p:sp>
      <p:sp>
        <p:nvSpPr>
          <p:cNvPr id="8" name="TextBox 7"/>
          <p:cNvSpPr txBox="1"/>
          <p:nvPr/>
        </p:nvSpPr>
        <p:spPr>
          <a:xfrm>
            <a:off x="6706661" y="1859655"/>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    Земельный налог</a:t>
            </a:r>
            <a:endParaRPr lang="ru-RU" sz="1600" b="1" dirty="0">
              <a:solidFill>
                <a:schemeClr val="tx1">
                  <a:lumMod val="85000"/>
                  <a:lumOff val="15000"/>
                </a:schemeClr>
              </a:solidFill>
            </a:endParaRPr>
          </a:p>
        </p:txBody>
      </p:sp>
      <p:sp>
        <p:nvSpPr>
          <p:cNvPr id="9" name="TextBox 8"/>
          <p:cNvSpPr txBox="1"/>
          <p:nvPr/>
        </p:nvSpPr>
        <p:spPr>
          <a:xfrm>
            <a:off x="6194414" y="2268463"/>
            <a:ext cx="3472766" cy="353943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t>Согласно </a:t>
            </a:r>
            <a:r>
              <a:rPr lang="ru-RU" sz="1400" dirty="0"/>
              <a:t>пункту 5 статьи 391 НК РФ, налоговая база по земельному налогу для ветеранов и инвалидов боевых действий, участников СВО и членов их семей уменьшается на величину кадастровой стоимости 600 квадратных метров площади земельного участка, находящегося в собственности, постоянном (бессрочном) пользовании или пожизненном наследуемом владении указанных налогоплательщиков. </a:t>
            </a:r>
            <a:endParaRPr lang="ru-RU" sz="1400" dirty="0" smtClean="0"/>
          </a:p>
          <a:p>
            <a:r>
              <a:rPr lang="ru-RU" sz="1400" dirty="0"/>
              <a:t> </a:t>
            </a:r>
            <a:r>
              <a:rPr lang="ru-RU" sz="1400" dirty="0" smtClean="0"/>
              <a:t>        Уменьшение </a:t>
            </a:r>
            <a:r>
              <a:rPr lang="ru-RU" sz="1400" dirty="0"/>
              <a:t>налоговой базы (налоговый вычет) производится в отношении одного земельного участка по выбору налогоплательщика (пункт 6.1 статьи 391 НК РФ). </a:t>
            </a:r>
            <a:endParaRPr lang="ru-RU" sz="1400" b="1" i="1" dirty="0">
              <a:solidFill>
                <a:schemeClr val="tx1">
                  <a:lumMod val="85000"/>
                  <a:lumOff val="15000"/>
                </a:schemeClr>
              </a:solidFill>
            </a:endParaRPr>
          </a:p>
        </p:txBody>
      </p:sp>
    </p:spTree>
    <p:extLst>
      <p:ext uri="{BB962C8B-B14F-4D97-AF65-F5344CB8AC3E}">
        <p14:creationId xmlns:p14="http://schemas.microsoft.com/office/powerpoint/2010/main" val="303920310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82204" y="684287"/>
            <a:ext cx="9577064" cy="878726"/>
          </a:xfrm>
        </p:spPr>
        <p:txBody>
          <a:bodyPr>
            <a:normAutofit fontScale="90000"/>
          </a:bodyPr>
          <a:lstStyle/>
          <a:p>
            <a:pPr algn="l"/>
            <a:r>
              <a:rPr lang="ru-RU" sz="3300" b="1" dirty="0" smtClean="0">
                <a:solidFill>
                  <a:schemeClr val="accent1">
                    <a:lumMod val="50000"/>
                  </a:schemeClr>
                </a:solidFill>
                <a:latin typeface="Times New Roman" pitchFamily="18" charset="0"/>
                <a:cs typeface="Times New Roman" pitchFamily="18" charset="0"/>
              </a:rPr>
              <a:t>Члены семей </a:t>
            </a:r>
            <a:r>
              <a:rPr lang="ru-RU" sz="3300" b="1" dirty="0">
                <a:solidFill>
                  <a:schemeClr val="accent1">
                    <a:lumMod val="50000"/>
                  </a:schemeClr>
                </a:solidFill>
                <a:latin typeface="Times New Roman" pitchFamily="18" charset="0"/>
                <a:cs typeface="Times New Roman" pitchFamily="18" charset="0"/>
              </a:rPr>
              <a:t>участников </a:t>
            </a:r>
            <a:r>
              <a:rPr lang="ru-RU" sz="3300" b="1" dirty="0" smtClean="0">
                <a:solidFill>
                  <a:schemeClr val="accent1">
                    <a:lumMod val="50000"/>
                  </a:schemeClr>
                </a:solidFill>
                <a:latin typeface="Times New Roman" pitchFamily="18" charset="0"/>
                <a:cs typeface="Times New Roman" pitchFamily="18" charset="0"/>
              </a:rPr>
              <a:t>СВО </a:t>
            </a:r>
            <a:r>
              <a:rPr lang="ru-RU" sz="2700" b="1" dirty="0" smtClean="0">
                <a:solidFill>
                  <a:schemeClr val="accent1">
                    <a:lumMod val="50000"/>
                  </a:schemeClr>
                </a:solidFill>
                <a:latin typeface="Times New Roman" pitchFamily="18" charset="0"/>
                <a:cs typeface="Times New Roman" pitchFamily="18" charset="0"/>
              </a:rPr>
              <a:t>(погибших участников СВО) </a:t>
            </a:r>
            <a:r>
              <a:rPr lang="ru-RU" sz="1800" b="1" dirty="0">
                <a:solidFill>
                  <a:schemeClr val="accent1">
                    <a:lumMod val="50000"/>
                  </a:schemeClr>
                </a:solidFill>
                <a:latin typeface="Times New Roman" pitchFamily="18" charset="0"/>
                <a:cs typeface="Times New Roman" pitchFamily="18" charset="0"/>
              </a:rPr>
              <a:t>(супруг (супруга), несовершеннолетние дети, дети </a:t>
            </a:r>
            <a:r>
              <a:rPr lang="ru-RU" sz="1800" b="1" dirty="0" smtClean="0">
                <a:solidFill>
                  <a:schemeClr val="accent1">
                    <a:lumMod val="50000"/>
                  </a:schemeClr>
                </a:solidFill>
                <a:latin typeface="Times New Roman" pitchFamily="18" charset="0"/>
                <a:cs typeface="Times New Roman" pitchFamily="18" charset="0"/>
              </a:rPr>
              <a:t>старше 18 </a:t>
            </a:r>
            <a:r>
              <a:rPr lang="ru-RU" sz="1800" b="1" dirty="0">
                <a:solidFill>
                  <a:schemeClr val="accent1">
                    <a:lumMod val="50000"/>
                  </a:schemeClr>
                </a:solidFill>
                <a:latin typeface="Times New Roman" pitchFamily="18" charset="0"/>
                <a:cs typeface="Times New Roman" pitchFamily="18" charset="0"/>
              </a:rPr>
              <a:t>лет, ставшие инвалидами до достижения ими возраста 18 лет, дети в возрасте до 23 лет, обучающиеся в образовательных организациях по очной форме </a:t>
            </a:r>
            <a:r>
              <a:rPr lang="ru-RU" sz="1800" b="1" dirty="0" smtClean="0">
                <a:solidFill>
                  <a:schemeClr val="accent1">
                    <a:lumMod val="50000"/>
                  </a:schemeClr>
                </a:solidFill>
                <a:latin typeface="Times New Roman" pitchFamily="18" charset="0"/>
                <a:cs typeface="Times New Roman" pitchFamily="18" charset="0"/>
              </a:rPr>
              <a:t>обучения, лица, находящиеся на иждивении) </a:t>
            </a:r>
            <a:r>
              <a:rPr lang="ru-RU" sz="1800" dirty="0" smtClean="0">
                <a:solidFill>
                  <a:schemeClr val="accent1">
                    <a:lumMod val="75000"/>
                  </a:schemeClr>
                </a:solidFill>
                <a:latin typeface="Times New Roman" pitchFamily="18" charset="0"/>
                <a:cs typeface="Times New Roman" pitchFamily="18" charset="0"/>
              </a:rPr>
              <a:t/>
            </a:r>
            <a:br>
              <a:rPr lang="ru-RU" sz="1800" dirty="0" smtClean="0">
                <a:solidFill>
                  <a:schemeClr val="accent1">
                    <a:lumMod val="75000"/>
                  </a:schemeClr>
                </a:solidFill>
                <a:latin typeface="Times New Roman" pitchFamily="18" charset="0"/>
                <a:cs typeface="Times New Roman" pitchFamily="18" charset="0"/>
              </a:rPr>
            </a:br>
            <a:endParaRPr lang="ru-RU" sz="1800" dirty="0">
              <a:solidFill>
                <a:schemeClr val="accent1">
                  <a:lumMod val="75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22</a:t>
            </a:fld>
            <a:endParaRPr lang="ru-RU" dirty="0">
              <a:solidFill>
                <a:prstClr val="black">
                  <a:tint val="75000"/>
                </a:prstClr>
              </a:solidFill>
            </a:endParaRPr>
          </a:p>
        </p:txBody>
      </p:sp>
      <p:sp>
        <p:nvSpPr>
          <p:cNvPr id="7" name="TextBox 6"/>
          <p:cNvSpPr txBox="1"/>
          <p:nvPr/>
        </p:nvSpPr>
        <p:spPr>
          <a:xfrm>
            <a:off x="666180" y="1980431"/>
            <a:ext cx="9433048" cy="418576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t>а</a:t>
            </a:r>
            <a:r>
              <a:rPr lang="ru-RU" sz="1400" dirty="0"/>
              <a:t>) в размере подлежащей уплате суммы налога на имущество физических лиц в отношении объекта налогообложения, находящегося в собственности налогоплательщика и не используемого налогоплательщиком в предпринимательской деятельности (пункт 2 статьи 407 НК РФ); </a:t>
            </a:r>
            <a:endParaRPr lang="ru-RU" sz="1400" dirty="0" smtClean="0"/>
          </a:p>
          <a:p>
            <a:r>
              <a:rPr lang="ru-RU" sz="1400" dirty="0" smtClean="0"/>
              <a:t>б</a:t>
            </a:r>
            <a:r>
              <a:rPr lang="ru-RU" sz="1400" dirty="0"/>
              <a:t>) в отношении одного объекта налогообложения каждого вида вне зависимости от количества оснований для применения налоговых льгот (пункт 15 3 статьи 407 НК РФ). </a:t>
            </a:r>
            <a:endParaRPr lang="ru-RU" sz="1400" dirty="0" smtClean="0"/>
          </a:p>
          <a:p>
            <a:r>
              <a:rPr lang="ru-RU" sz="1400" dirty="0" smtClean="0"/>
              <a:t>          При </a:t>
            </a:r>
            <a:r>
              <a:rPr lang="ru-RU" sz="1400" dirty="0"/>
              <a:t>этом налоговая льгота </a:t>
            </a:r>
            <a:r>
              <a:rPr lang="ru-RU" sz="1400" b="1" dirty="0"/>
              <a:t>предоставляется</a:t>
            </a:r>
            <a:r>
              <a:rPr lang="ru-RU" sz="1400" dirty="0"/>
              <a:t> в отношении следующих видов объектов налогообложения (пункт 4 статьи 407 НК РФ</a:t>
            </a:r>
            <a:r>
              <a:rPr lang="ru-RU" sz="1400" dirty="0" smtClean="0"/>
              <a:t>):</a:t>
            </a:r>
          </a:p>
          <a:p>
            <a:r>
              <a:rPr lang="ru-RU" sz="1400" dirty="0" smtClean="0"/>
              <a:t> </a:t>
            </a:r>
            <a:r>
              <a:rPr lang="ru-RU" sz="1400" dirty="0"/>
              <a:t>- квартира, часть квартиры или комната</a:t>
            </a:r>
            <a:r>
              <a:rPr lang="ru-RU" sz="1400" dirty="0" smtClean="0"/>
              <a:t>;</a:t>
            </a:r>
          </a:p>
          <a:p>
            <a:r>
              <a:rPr lang="ru-RU" sz="1400" dirty="0" smtClean="0"/>
              <a:t> </a:t>
            </a:r>
            <a:r>
              <a:rPr lang="ru-RU" sz="1400" dirty="0"/>
              <a:t>- жилой дом или часть жилого дома; </a:t>
            </a:r>
            <a:endParaRPr lang="ru-RU" sz="1400" dirty="0" smtClean="0"/>
          </a:p>
          <a:p>
            <a:r>
              <a:rPr lang="ru-RU" sz="1400" dirty="0" smtClean="0"/>
              <a:t>- помещение </a:t>
            </a:r>
            <a:r>
              <a:rPr lang="ru-RU" sz="1400" dirty="0"/>
              <a:t>или сооружение, указанные в подпункте 14 пункта 1 статьи 407 НК РФ</a:t>
            </a:r>
            <a:r>
              <a:rPr lang="ru-RU" sz="1400" dirty="0" smtClean="0"/>
              <a:t>;</a:t>
            </a:r>
          </a:p>
          <a:p>
            <a:r>
              <a:rPr lang="ru-RU" sz="1400" dirty="0" smtClean="0"/>
              <a:t>- хозяйственное </a:t>
            </a:r>
            <a:r>
              <a:rPr lang="ru-RU" sz="1400" dirty="0"/>
              <a:t>строение или сооружение, указанные в подпункте 15 пункта 1 статьи 407 НК РФ; </a:t>
            </a:r>
            <a:endParaRPr lang="ru-RU" sz="1400" dirty="0" smtClean="0"/>
          </a:p>
          <a:p>
            <a:r>
              <a:rPr lang="ru-RU" sz="1400" dirty="0" smtClean="0"/>
              <a:t>- гараж </a:t>
            </a:r>
            <a:r>
              <a:rPr lang="ru-RU" sz="1400" dirty="0"/>
              <a:t>или </a:t>
            </a:r>
            <a:r>
              <a:rPr lang="ru-RU" sz="1400" dirty="0" err="1"/>
              <a:t>машино</a:t>
            </a:r>
            <a:r>
              <a:rPr lang="ru-RU" sz="1400" dirty="0"/>
              <a:t>-место. </a:t>
            </a:r>
            <a:endParaRPr lang="ru-RU" sz="1400" dirty="0" smtClean="0"/>
          </a:p>
          <a:p>
            <a:r>
              <a:rPr lang="ru-RU" sz="1400" dirty="0" smtClean="0"/>
              <a:t>       Налоговая </a:t>
            </a:r>
            <a:r>
              <a:rPr lang="ru-RU" sz="1400" dirty="0"/>
              <a:t>льгота </a:t>
            </a:r>
            <a:r>
              <a:rPr lang="ru-RU" sz="1400" b="1" dirty="0"/>
              <a:t>не предоставляется </a:t>
            </a:r>
            <a:r>
              <a:rPr lang="ru-RU" sz="1400" dirty="0"/>
              <a:t>в отношении объектов налогообложения, указанных: - в подпункте 2 пункта 2 статьи 406 НК РФ (т.е. в отношении </a:t>
            </a:r>
            <a:r>
              <a:rPr lang="ru-RU" sz="1400" dirty="0" err="1"/>
              <a:t>торговоофисных</a:t>
            </a:r>
            <a:r>
              <a:rPr lang="ru-RU" sz="1400" dirty="0"/>
              <a:t> объектов, включенных в перечень, определяемый в соответствии с пунктом 7 статьи 378.2 НК РФ; в отношении объектов, предусмотренных абзацем вторым пункта 10 статьи 378.2 НК РФ), за исключением гаражей и </a:t>
            </a:r>
            <a:r>
              <a:rPr lang="ru-RU" sz="1400" dirty="0" err="1"/>
              <a:t>машино</a:t>
            </a:r>
            <a:r>
              <a:rPr lang="ru-RU" sz="1400" dirty="0"/>
              <a:t>-мест, расположенных в таких объектах налогообложения; </a:t>
            </a:r>
            <a:endParaRPr lang="ru-RU" sz="1400" dirty="0" smtClean="0"/>
          </a:p>
          <a:p>
            <a:r>
              <a:rPr lang="ru-RU" sz="1400" dirty="0" smtClean="0"/>
              <a:t>- </a:t>
            </a:r>
            <a:r>
              <a:rPr lang="ru-RU" sz="1400" dirty="0"/>
              <a:t>в подпункте 2.1 пункта 2 статьи 406 НК РФ (т.е. в отношении объектов налогообложения, кадастровая стоимость каждого из которых превышает 300 миллионов рублей, за исключением объектов незавершенного строительства, проектируемым назначением которых является многоквартирный дом) (пункт 5 статьи 407 НК РФ). </a:t>
            </a:r>
            <a:endParaRPr lang="ru-RU" sz="1400" b="1" i="1" dirty="0">
              <a:solidFill>
                <a:schemeClr val="tx1">
                  <a:lumMod val="85000"/>
                  <a:lumOff val="15000"/>
                </a:schemeClr>
              </a:solidFill>
            </a:endParaRPr>
          </a:p>
        </p:txBody>
      </p:sp>
      <p:sp>
        <p:nvSpPr>
          <p:cNvPr id="13" name="TextBox 12"/>
          <p:cNvSpPr txBox="1"/>
          <p:nvPr/>
        </p:nvSpPr>
        <p:spPr>
          <a:xfrm>
            <a:off x="666180" y="6300911"/>
            <a:ext cx="8784976" cy="95410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справка о прохождении службы (с периодами службы</a:t>
            </a:r>
            <a:r>
              <a:rPr lang="ru-RU" sz="1400" dirty="0" smtClean="0">
                <a:solidFill>
                  <a:schemeClr val="tx1">
                    <a:lumMod val="85000"/>
                    <a:lumOff val="15000"/>
                  </a:schemeClr>
                </a:solidFill>
              </a:rPr>
              <a:t>!) или контракт, супругам дополнительно </a:t>
            </a:r>
            <a:r>
              <a:rPr lang="ru-RU" sz="1400" dirty="0">
                <a:solidFill>
                  <a:schemeClr val="tx1">
                    <a:lumMod val="85000"/>
                    <a:lumOff val="15000"/>
                  </a:schemeClr>
                </a:solidFill>
              </a:rPr>
              <a:t>свидетельство о браке, детям </a:t>
            </a:r>
            <a:r>
              <a:rPr lang="ru-RU" sz="1400" dirty="0" smtClean="0">
                <a:solidFill>
                  <a:schemeClr val="tx1">
                    <a:lumMod val="85000"/>
                    <a:lumOff val="15000"/>
                  </a:schemeClr>
                </a:solidFill>
              </a:rPr>
              <a:t>дополнительно </a:t>
            </a:r>
            <a:r>
              <a:rPr lang="ru-RU" sz="1400" dirty="0">
                <a:solidFill>
                  <a:schemeClr val="tx1">
                    <a:lumMod val="85000"/>
                    <a:lumOff val="15000"/>
                  </a:schemeClr>
                </a:solidFill>
              </a:rPr>
              <a:t>свидетельство о </a:t>
            </a:r>
            <a:r>
              <a:rPr lang="ru-RU" sz="1400" dirty="0" smtClean="0">
                <a:solidFill>
                  <a:schemeClr val="tx1">
                    <a:lumMod val="85000"/>
                    <a:lumOff val="15000"/>
                  </a:schemeClr>
                </a:solidFill>
              </a:rPr>
              <a:t>рождении, справка об инвалидности</a:t>
            </a:r>
            <a:r>
              <a:rPr lang="ru-RU" sz="1400" dirty="0">
                <a:solidFill>
                  <a:schemeClr val="tx1">
                    <a:lumMod val="85000"/>
                    <a:lumOff val="15000"/>
                  </a:schemeClr>
                </a:solidFill>
              </a:rPr>
              <a:t>, справка об очной форме обучения для детей старше 18 </a:t>
            </a:r>
            <a:r>
              <a:rPr lang="ru-RU" sz="1400" dirty="0" smtClean="0">
                <a:solidFill>
                  <a:schemeClr val="tx1">
                    <a:lumMod val="85000"/>
                    <a:lumOff val="15000"/>
                  </a:schemeClr>
                </a:solidFill>
              </a:rPr>
              <a:t>лет, удостоверение о членах семьи военнослужащего потерявшего кормильца</a:t>
            </a:r>
            <a:endParaRPr lang="ru-RU" sz="1400" dirty="0">
              <a:solidFill>
                <a:schemeClr val="tx1">
                  <a:lumMod val="85000"/>
                  <a:lumOff val="15000"/>
                </a:schemeClr>
              </a:solidFill>
            </a:endParaRPr>
          </a:p>
        </p:txBody>
      </p:sp>
      <p:sp>
        <p:nvSpPr>
          <p:cNvPr id="6" name="TextBox 5"/>
          <p:cNvSpPr txBox="1"/>
          <p:nvPr/>
        </p:nvSpPr>
        <p:spPr>
          <a:xfrm>
            <a:off x="666180" y="1641877"/>
            <a:ext cx="2448272" cy="338554"/>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    Налог на имущество</a:t>
            </a:r>
            <a:endParaRPr lang="ru-RU" sz="1600" b="1" dirty="0">
              <a:solidFill>
                <a:schemeClr val="tx1">
                  <a:lumMod val="85000"/>
                  <a:lumOff val="15000"/>
                </a:schemeClr>
              </a:solidFill>
            </a:endParaRPr>
          </a:p>
        </p:txBody>
      </p:sp>
    </p:spTree>
    <p:extLst>
      <p:ext uri="{BB962C8B-B14F-4D97-AF65-F5344CB8AC3E}">
        <p14:creationId xmlns:p14="http://schemas.microsoft.com/office/powerpoint/2010/main" val="986571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51128" y="321077"/>
            <a:ext cx="9204518" cy="878726"/>
          </a:xfrm>
        </p:spPr>
        <p:txBody>
          <a:bodyPr>
            <a:normAutofit/>
          </a:bodyPr>
          <a:lstStyle/>
          <a:p>
            <a:r>
              <a:rPr lang="ru-RU" sz="3200" b="1" dirty="0" smtClean="0">
                <a:solidFill>
                  <a:schemeClr val="accent1">
                    <a:lumMod val="50000"/>
                  </a:schemeClr>
                </a:solidFill>
                <a:latin typeface="Times New Roman" pitchFamily="18" charset="0"/>
                <a:cs typeface="Times New Roman" pitchFamily="18" charset="0"/>
              </a:rPr>
              <a:t>Члены семей </a:t>
            </a:r>
            <a:r>
              <a:rPr lang="ru-RU" sz="3200" b="1" dirty="0">
                <a:solidFill>
                  <a:schemeClr val="accent1">
                    <a:lumMod val="50000"/>
                  </a:schemeClr>
                </a:solidFill>
                <a:latin typeface="Times New Roman" pitchFamily="18" charset="0"/>
                <a:cs typeface="Times New Roman" pitchFamily="18" charset="0"/>
              </a:rPr>
              <a:t>участников </a:t>
            </a:r>
            <a:r>
              <a:rPr lang="ru-RU" sz="3200" b="1" dirty="0" smtClean="0">
                <a:solidFill>
                  <a:schemeClr val="accent1">
                    <a:lumMod val="50000"/>
                  </a:schemeClr>
                </a:solidFill>
                <a:latin typeface="Times New Roman" pitchFamily="18" charset="0"/>
                <a:cs typeface="Times New Roman" pitchFamily="18" charset="0"/>
              </a:rPr>
              <a:t>СВО</a:t>
            </a:r>
            <a:endParaRPr lang="ru-RU" sz="3200" b="1" dirty="0">
              <a:solidFill>
                <a:schemeClr val="accent1">
                  <a:lumMod val="50000"/>
                </a:schemeClr>
              </a:solidFill>
              <a:latin typeface="Times New Roman" pitchFamily="18" charset="0"/>
              <a:cs typeface="Times New Roman" pitchFamily="18" charset="0"/>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23</a:t>
            </a:fld>
            <a:endParaRPr lang="ru-RU" dirty="0">
              <a:solidFill>
                <a:prstClr val="black">
                  <a:tint val="75000"/>
                </a:prstClr>
              </a:solidFill>
            </a:endParaRPr>
          </a:p>
        </p:txBody>
      </p:sp>
      <p:sp>
        <p:nvSpPr>
          <p:cNvPr id="13" name="TextBox 12"/>
          <p:cNvSpPr txBox="1"/>
          <p:nvPr/>
        </p:nvSpPr>
        <p:spPr>
          <a:xfrm>
            <a:off x="704852" y="6372919"/>
            <a:ext cx="8782308" cy="73866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a:solidFill>
                  <a:schemeClr val="tx1">
                    <a:lumMod val="85000"/>
                    <a:lumOff val="15000"/>
                  </a:schemeClr>
                </a:solidFill>
              </a:rPr>
              <a:t>Подтверждающие документы</a:t>
            </a:r>
            <a:r>
              <a:rPr lang="ru-RU" sz="1400" dirty="0" smtClean="0">
                <a:solidFill>
                  <a:schemeClr val="tx1">
                    <a:lumMod val="85000"/>
                    <a:lumOff val="15000"/>
                  </a:schemeClr>
                </a:solidFill>
              </a:rPr>
              <a:t>: </a:t>
            </a:r>
            <a:r>
              <a:rPr lang="ru-RU" sz="1400" dirty="0">
                <a:solidFill>
                  <a:schemeClr val="tx1">
                    <a:lumMod val="85000"/>
                    <a:lumOff val="15000"/>
                  </a:schemeClr>
                </a:solidFill>
              </a:rPr>
              <a:t>Подтверждающие документы: справка о прохождении службы (с периодами службы!) или контракт, супругам </a:t>
            </a:r>
            <a:r>
              <a:rPr lang="ru-RU" sz="1400" dirty="0" smtClean="0">
                <a:solidFill>
                  <a:schemeClr val="tx1">
                    <a:lumMod val="85000"/>
                    <a:lumOff val="15000"/>
                  </a:schemeClr>
                </a:solidFill>
              </a:rPr>
              <a:t>дополнительно свидетельство </a:t>
            </a:r>
            <a:r>
              <a:rPr lang="ru-RU" sz="1400" dirty="0">
                <a:solidFill>
                  <a:schemeClr val="tx1">
                    <a:lumMod val="85000"/>
                    <a:lumOff val="15000"/>
                  </a:schemeClr>
                </a:solidFill>
              </a:rPr>
              <a:t>о браке, </a:t>
            </a:r>
            <a:r>
              <a:rPr lang="ru-RU" sz="1400" dirty="0" smtClean="0">
                <a:solidFill>
                  <a:schemeClr val="tx1">
                    <a:lumMod val="85000"/>
                    <a:lumOff val="15000"/>
                  </a:schemeClr>
                </a:solidFill>
              </a:rPr>
              <a:t>родителям дополнительно свидетельство </a:t>
            </a:r>
            <a:r>
              <a:rPr lang="ru-RU" sz="1400" dirty="0">
                <a:solidFill>
                  <a:schemeClr val="tx1">
                    <a:lumMod val="85000"/>
                    <a:lumOff val="15000"/>
                  </a:schemeClr>
                </a:solidFill>
              </a:rPr>
              <a:t>о </a:t>
            </a:r>
            <a:r>
              <a:rPr lang="ru-RU" sz="1400" dirty="0" smtClean="0">
                <a:solidFill>
                  <a:schemeClr val="tx1">
                    <a:lumMod val="85000"/>
                    <a:lumOff val="15000"/>
                  </a:schemeClr>
                </a:solidFill>
              </a:rPr>
              <a:t>рождении участника СВО</a:t>
            </a:r>
            <a:endParaRPr lang="ru-RU" sz="1400" dirty="0">
              <a:solidFill>
                <a:schemeClr val="tx1">
                  <a:lumMod val="85000"/>
                  <a:lumOff val="15000"/>
                </a:schemeClr>
              </a:solidFill>
            </a:endParaRPr>
          </a:p>
        </p:txBody>
      </p:sp>
      <p:sp>
        <p:nvSpPr>
          <p:cNvPr id="12" name="TextBox 11"/>
          <p:cNvSpPr txBox="1"/>
          <p:nvPr/>
        </p:nvSpPr>
        <p:spPr>
          <a:xfrm>
            <a:off x="3957731" y="1243479"/>
            <a:ext cx="5508965" cy="58477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dirty="0" smtClean="0">
                <a:solidFill>
                  <a:schemeClr val="tx1">
                    <a:lumMod val="85000"/>
                    <a:lumOff val="15000"/>
                  </a:schemeClr>
                </a:solidFill>
              </a:rPr>
              <a:t>льгота </a:t>
            </a:r>
            <a:r>
              <a:rPr lang="ru-RU" sz="1600" dirty="0">
                <a:solidFill>
                  <a:schemeClr val="tx1">
                    <a:lumMod val="85000"/>
                    <a:lumOff val="15000"/>
                  </a:schemeClr>
                </a:solidFill>
              </a:rPr>
              <a:t>предусмотрена </a:t>
            </a:r>
            <a:r>
              <a:rPr lang="ru-RU" sz="1600" dirty="0" smtClean="0">
                <a:solidFill>
                  <a:schemeClr val="tx1">
                    <a:lumMod val="85000"/>
                    <a:lumOff val="15000"/>
                  </a:schemeClr>
                </a:solidFill>
              </a:rPr>
              <a:t>НК РФ и Законом </a:t>
            </a:r>
            <a:r>
              <a:rPr lang="ru-RU" sz="1600" dirty="0">
                <a:solidFill>
                  <a:schemeClr val="tx1">
                    <a:lumMod val="85000"/>
                    <a:lumOff val="15000"/>
                  </a:schemeClr>
                </a:solidFill>
              </a:rPr>
              <a:t>РБ «О транспортном налоге</a:t>
            </a:r>
            <a:r>
              <a:rPr lang="ru-RU" sz="1600" dirty="0" smtClean="0">
                <a:solidFill>
                  <a:schemeClr val="tx1">
                    <a:lumMod val="85000"/>
                    <a:lumOff val="15000"/>
                  </a:schemeClr>
                </a:solidFill>
              </a:rPr>
              <a:t>»</a:t>
            </a:r>
            <a:endParaRPr lang="ru-RU" sz="1600" dirty="0">
              <a:solidFill>
                <a:schemeClr val="tx1">
                  <a:lumMod val="85000"/>
                  <a:lumOff val="15000"/>
                </a:schemeClr>
              </a:solidFill>
            </a:endParaRPr>
          </a:p>
        </p:txBody>
      </p:sp>
      <p:sp>
        <p:nvSpPr>
          <p:cNvPr id="15" name="TextBox 14"/>
          <p:cNvSpPr txBox="1"/>
          <p:nvPr/>
        </p:nvSpPr>
        <p:spPr>
          <a:xfrm>
            <a:off x="846200" y="1980431"/>
            <a:ext cx="8640960" cy="116955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400" dirty="0" smtClean="0">
                <a:solidFill>
                  <a:schemeClr val="tx1">
                    <a:lumMod val="85000"/>
                    <a:lumOff val="15000"/>
                  </a:schemeClr>
                </a:solidFill>
              </a:rPr>
              <a:t>Льгота предоставляется:</a:t>
            </a:r>
          </a:p>
          <a:p>
            <a:pPr marL="285750" indent="-285750">
              <a:buFontTx/>
              <a:buChar char="-"/>
            </a:pPr>
            <a:r>
              <a:rPr lang="ru-RU" sz="1400" b="1" dirty="0" smtClean="0">
                <a:solidFill>
                  <a:schemeClr val="tx1">
                    <a:lumMod val="85000"/>
                    <a:lumOff val="15000"/>
                  </a:schemeClr>
                </a:solidFill>
              </a:rPr>
              <a:t>супруге (супругу) </a:t>
            </a:r>
            <a:r>
              <a:rPr lang="ru-RU" sz="1400" dirty="0" smtClean="0">
                <a:solidFill>
                  <a:schemeClr val="tx1">
                    <a:lumMod val="85000"/>
                    <a:lumOff val="15000"/>
                  </a:schemeClr>
                </a:solidFill>
              </a:rPr>
              <a:t>участника СВО, </a:t>
            </a:r>
            <a:r>
              <a:rPr lang="ru-RU" sz="1400" b="1" dirty="0" smtClean="0">
                <a:solidFill>
                  <a:schemeClr val="tx1">
                    <a:lumMod val="85000"/>
                    <a:lumOff val="15000"/>
                  </a:schemeClr>
                </a:solidFill>
              </a:rPr>
              <a:t>для граждан находящихся в браке</a:t>
            </a:r>
            <a:r>
              <a:rPr lang="ru-RU" sz="1400" dirty="0" smtClean="0">
                <a:solidFill>
                  <a:schemeClr val="tx1">
                    <a:lumMod val="85000"/>
                    <a:lumOff val="15000"/>
                  </a:schemeClr>
                </a:solidFill>
              </a:rPr>
              <a:t>, заключенном в органах ЗАГС;</a:t>
            </a:r>
          </a:p>
          <a:p>
            <a:r>
              <a:rPr lang="ru-RU" sz="1400" dirty="0" smtClean="0">
                <a:solidFill>
                  <a:schemeClr val="tx1">
                    <a:lumMod val="85000"/>
                    <a:lumOff val="15000"/>
                  </a:schemeClr>
                </a:solidFill>
              </a:rPr>
              <a:t>- </a:t>
            </a:r>
            <a:r>
              <a:rPr lang="ru-RU" sz="1400" b="1" dirty="0" smtClean="0">
                <a:solidFill>
                  <a:schemeClr val="tx1">
                    <a:lumMod val="85000"/>
                    <a:lumOff val="15000"/>
                  </a:schemeClr>
                </a:solidFill>
              </a:rPr>
              <a:t>отцу или матери</a:t>
            </a:r>
            <a:r>
              <a:rPr lang="ru-RU" sz="1400" dirty="0" smtClean="0">
                <a:solidFill>
                  <a:schemeClr val="tx1">
                    <a:lumMod val="85000"/>
                    <a:lumOff val="15000"/>
                  </a:schemeClr>
                </a:solidFill>
              </a:rPr>
              <a:t>, участника СВО, </a:t>
            </a:r>
            <a:r>
              <a:rPr lang="ru-RU" sz="1400" b="1" dirty="0" smtClean="0">
                <a:solidFill>
                  <a:schemeClr val="tx1">
                    <a:lumMod val="85000"/>
                    <a:lumOff val="15000"/>
                  </a:schemeClr>
                </a:solidFill>
              </a:rPr>
              <a:t>при условии</a:t>
            </a:r>
            <a:r>
              <a:rPr lang="ru-RU" sz="1400" dirty="0" smtClean="0">
                <a:solidFill>
                  <a:schemeClr val="tx1">
                    <a:lumMod val="85000"/>
                    <a:lumOff val="15000"/>
                  </a:schemeClr>
                </a:solidFill>
              </a:rPr>
              <a:t>, что сам </a:t>
            </a:r>
            <a:r>
              <a:rPr lang="ru-RU" sz="1400" b="1" dirty="0" smtClean="0">
                <a:solidFill>
                  <a:schemeClr val="tx1">
                    <a:lumMod val="85000"/>
                    <a:lumOff val="15000"/>
                  </a:schemeClr>
                </a:solidFill>
              </a:rPr>
              <a:t>участник СВО не находится в браке</a:t>
            </a:r>
            <a:r>
              <a:rPr lang="ru-RU" sz="1400" dirty="0" smtClean="0">
                <a:solidFill>
                  <a:schemeClr val="tx1">
                    <a:lumMod val="85000"/>
                    <a:lumOff val="15000"/>
                  </a:schemeClr>
                </a:solidFill>
              </a:rPr>
              <a:t>.</a:t>
            </a:r>
          </a:p>
          <a:p>
            <a:r>
              <a:rPr lang="ru-RU" sz="1400" dirty="0" smtClean="0">
                <a:solidFill>
                  <a:schemeClr val="tx1">
                    <a:lumMod val="85000"/>
                    <a:lumOff val="15000"/>
                  </a:schemeClr>
                </a:solidFill>
              </a:rPr>
              <a:t>Льгота </a:t>
            </a:r>
            <a:r>
              <a:rPr lang="ru-RU" sz="1400" b="1" dirty="0" smtClean="0">
                <a:solidFill>
                  <a:schemeClr val="tx1">
                    <a:lumMod val="85000"/>
                    <a:lumOff val="15000"/>
                  </a:schemeClr>
                </a:solidFill>
              </a:rPr>
              <a:t>не предоставляется членам семьи</a:t>
            </a:r>
            <a:r>
              <a:rPr lang="ru-RU" sz="1400" dirty="0" smtClean="0">
                <a:solidFill>
                  <a:schemeClr val="tx1">
                    <a:lumMod val="85000"/>
                    <a:lumOff val="15000"/>
                  </a:schemeClr>
                </a:solidFill>
              </a:rPr>
              <a:t>, если право на льготу, предусмотренную Законом Республики Башкортостан «О транспортном налоге» для участников СВО, использовано самим участником СВО.</a:t>
            </a:r>
          </a:p>
        </p:txBody>
      </p:sp>
      <p:sp>
        <p:nvSpPr>
          <p:cNvPr id="9" name="TextBox 8"/>
          <p:cNvSpPr txBox="1"/>
          <p:nvPr/>
        </p:nvSpPr>
        <p:spPr>
          <a:xfrm>
            <a:off x="846200" y="3276575"/>
            <a:ext cx="8640960" cy="267765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Tx/>
              <a:buChar char="-"/>
            </a:pPr>
            <a:r>
              <a:rPr lang="ru-RU" sz="1400" b="1" dirty="0" smtClean="0">
                <a:solidFill>
                  <a:schemeClr val="tx1">
                    <a:lumMod val="85000"/>
                    <a:lumOff val="15000"/>
                  </a:schemeClr>
                </a:solidFill>
              </a:rPr>
              <a:t>Пример: </a:t>
            </a:r>
            <a:r>
              <a:rPr lang="ru-RU" sz="1400" dirty="0" smtClean="0"/>
              <a:t>В </a:t>
            </a:r>
            <a:r>
              <a:rPr lang="ru-RU" sz="1400" dirty="0"/>
              <a:t>налоговый орган в 2025 году поступило заявление о предоставлении льготы по транспортному налогу от матери участника СВО, погибшего в 2023 году. К заявлению приложена копия удостоверения члена семей военнослужащих, потерявших кормильца, дата выдачи – 19.03.2024. Решение налогового органа: Льгота по транспортному налогу предоставлена за налоговые периоды 2022-2023 годы (период участия сына в СВО). За налоговый период 2024 год в льготе отказано – в соответствии с положениями Закона № 365-з. Позиция налогоплательщика: Отказ в предоставлении льготы за 2024 год считается неправомерным</a:t>
            </a:r>
            <a:r>
              <a:rPr lang="ru-RU" sz="1400" dirty="0" smtClean="0"/>
              <a:t>.</a:t>
            </a:r>
          </a:p>
          <a:p>
            <a:r>
              <a:rPr lang="ru-RU" sz="1400" dirty="0" smtClean="0">
                <a:solidFill>
                  <a:schemeClr val="tx1">
                    <a:lumMod val="85000"/>
                    <a:lumOff val="15000"/>
                  </a:schemeClr>
                </a:solidFill>
              </a:rPr>
              <a:t>        </a:t>
            </a:r>
            <a:r>
              <a:rPr lang="ru-RU" sz="1400" b="1" dirty="0" smtClean="0">
                <a:solidFill>
                  <a:schemeClr val="tx1">
                    <a:lumMod val="85000"/>
                    <a:lumOff val="15000"/>
                  </a:schemeClr>
                </a:solidFill>
              </a:rPr>
              <a:t>ИТОГ</a:t>
            </a:r>
            <a:r>
              <a:rPr lang="ru-RU" sz="1400" dirty="0"/>
              <a:t>:</a:t>
            </a:r>
            <a:r>
              <a:rPr lang="ru-RU" sz="1400" dirty="0" smtClean="0"/>
              <a:t> </a:t>
            </a:r>
            <a:r>
              <a:rPr lang="ru-RU" sz="1400" dirty="0"/>
              <a:t>норма о льготе действует в рамках одного налогового периода (с 1 января по 31 декабря); </a:t>
            </a:r>
          </a:p>
          <a:p>
            <a:pPr marL="285750" indent="-285750">
              <a:buFontTx/>
              <a:buChar char="-"/>
            </a:pPr>
            <a:r>
              <a:rPr lang="ru-RU" sz="1400" dirty="0"/>
              <a:t>право на льготу определяется статусом физического лица, актуального в каждом конкретном году. </a:t>
            </a:r>
            <a:r>
              <a:rPr lang="ru-RU" sz="1400" b="1" dirty="0">
                <a:solidFill>
                  <a:schemeClr val="tx1">
                    <a:lumMod val="85000"/>
                    <a:lumOff val="15000"/>
                  </a:schemeClr>
                </a:solidFill>
              </a:rPr>
              <a:t>ВАЖНО!!! Письмо </a:t>
            </a:r>
            <a:r>
              <a:rPr lang="ru-RU" sz="1400" b="1" dirty="0" smtClean="0">
                <a:solidFill>
                  <a:schemeClr val="tx1">
                    <a:lumMod val="85000"/>
                    <a:lumOff val="15000"/>
                  </a:schemeClr>
                </a:solidFill>
              </a:rPr>
              <a:t>Министерства </a:t>
            </a:r>
            <a:r>
              <a:rPr lang="ru-RU" sz="1400" b="1" dirty="0">
                <a:solidFill>
                  <a:schemeClr val="tx1">
                    <a:lumMod val="85000"/>
                    <a:lumOff val="15000"/>
                  </a:schemeClr>
                </a:solidFill>
              </a:rPr>
              <a:t>Финансов Республики Башкортостан №16-45-04/2-115 от 30.12.2025:</a:t>
            </a:r>
          </a:p>
          <a:p>
            <a:pPr marL="285750" indent="-285750">
              <a:buFontTx/>
              <a:buChar char="-"/>
            </a:pPr>
            <a:endParaRPr lang="ru-RU" sz="1400" dirty="0"/>
          </a:p>
          <a:p>
            <a:pPr marL="285750" indent="-285750">
              <a:buFontTx/>
              <a:buChar char="-"/>
            </a:pPr>
            <a:endParaRPr lang="ru-RU" sz="1400" dirty="0" smtClean="0">
              <a:solidFill>
                <a:schemeClr val="tx1">
                  <a:lumMod val="85000"/>
                  <a:lumOff val="15000"/>
                </a:schemeClr>
              </a:solidFill>
            </a:endParaRPr>
          </a:p>
        </p:txBody>
      </p:sp>
      <p:sp>
        <p:nvSpPr>
          <p:cNvPr id="8" name="TextBox 7"/>
          <p:cNvSpPr txBox="1"/>
          <p:nvPr/>
        </p:nvSpPr>
        <p:spPr>
          <a:xfrm>
            <a:off x="846200" y="1255152"/>
            <a:ext cx="1971836" cy="584775"/>
          </a:xfrm>
          <a:prstGeom prst="rect">
            <a:avLst/>
          </a:prstGeom>
          <a:solidFill>
            <a:schemeClr val="accent3">
              <a:lumMod val="20000"/>
              <a:lumOff val="80000"/>
            </a:schemeClr>
          </a:solidFill>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600" b="1" dirty="0" smtClean="0">
                <a:solidFill>
                  <a:schemeClr val="tx1">
                    <a:lumMod val="85000"/>
                    <a:lumOff val="15000"/>
                  </a:schemeClr>
                </a:solidFill>
              </a:rPr>
              <a:t>Транспортный налог</a:t>
            </a:r>
            <a:endParaRPr lang="ru-RU" sz="1600" b="1" dirty="0">
              <a:solidFill>
                <a:schemeClr val="tx1">
                  <a:lumMod val="85000"/>
                  <a:lumOff val="15000"/>
                </a:schemeClr>
              </a:solidFill>
            </a:endParaRPr>
          </a:p>
        </p:txBody>
      </p:sp>
      <p:sp>
        <p:nvSpPr>
          <p:cNvPr id="4" name="Стрелка вправо 3"/>
          <p:cNvSpPr/>
          <p:nvPr/>
        </p:nvSpPr>
        <p:spPr>
          <a:xfrm>
            <a:off x="3114452" y="1365877"/>
            <a:ext cx="648072" cy="3399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55292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Autofit/>
          </a:bodyPr>
          <a:lstStyle/>
          <a:p>
            <a:r>
              <a:rPr lang="ru-RU" sz="3000" b="1" dirty="0" smtClean="0">
                <a:solidFill>
                  <a:schemeClr val="accent1">
                    <a:lumMod val="50000"/>
                  </a:schemeClr>
                </a:solidFill>
                <a:latin typeface="Times New Roman" pitchFamily="18" charset="0"/>
                <a:cs typeface="Times New Roman" pitchFamily="18" charset="0"/>
              </a:rPr>
              <a:t>Категория граждан отнесенных к участникам СВО для предоставления льгот по НК РФ (стр.16)</a:t>
            </a:r>
            <a:endParaRPr lang="ru-RU" sz="30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24</a:t>
            </a:fld>
            <a:endParaRPr lang="ru-RU" dirty="0">
              <a:solidFill>
                <a:prstClr val="black">
                  <a:tint val="75000"/>
                </a:prstClr>
              </a:solidFill>
            </a:endParaRPr>
          </a:p>
        </p:txBody>
      </p:sp>
      <p:sp>
        <p:nvSpPr>
          <p:cNvPr id="4" name="TextBox 3"/>
          <p:cNvSpPr txBox="1"/>
          <p:nvPr/>
        </p:nvSpPr>
        <p:spPr>
          <a:xfrm>
            <a:off x="882204" y="1476375"/>
            <a:ext cx="8712968" cy="561692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smtClean="0">
                <a:solidFill>
                  <a:schemeClr val="tx1">
                    <a:lumMod val="85000"/>
                    <a:lumOff val="15000"/>
                  </a:schemeClr>
                </a:solidFill>
              </a:rPr>
              <a:t>Лица</a:t>
            </a:r>
            <a:r>
              <a:rPr lang="ru-RU" sz="1500" b="1" dirty="0">
                <a:solidFill>
                  <a:schemeClr val="tx1">
                    <a:lumMod val="85000"/>
                    <a:lumOff val="15000"/>
                  </a:schemeClr>
                </a:solidFill>
              </a:rPr>
              <a:t>, принимающие (принимавшие) участие в СВО:</a:t>
            </a:r>
          </a:p>
          <a:p>
            <a:r>
              <a:rPr lang="ru-RU" sz="1500" dirty="0">
                <a:solidFill>
                  <a:schemeClr val="tx1">
                    <a:lumMod val="85000"/>
                    <a:lumOff val="15000"/>
                  </a:schemeClr>
                </a:solidFill>
              </a:rPr>
              <a:t>- лица, проходящие службу в войсках национальной гвардии Российской Федерации и имеющие специальные звания полиции, сотрудники органов внутренних дел Российской Федерации;</a:t>
            </a:r>
          </a:p>
          <a:p>
            <a:r>
              <a:rPr lang="en-US" sz="1500" dirty="0" smtClean="0">
                <a:solidFill>
                  <a:schemeClr val="tx1">
                    <a:lumMod val="85000"/>
                    <a:lumOff val="15000"/>
                  </a:schemeClr>
                </a:solidFill>
              </a:rPr>
              <a:t>- </a:t>
            </a:r>
            <a:r>
              <a:rPr lang="ru-RU" sz="1500" dirty="0" smtClean="0">
                <a:solidFill>
                  <a:schemeClr val="tx1">
                    <a:lumMod val="85000"/>
                    <a:lumOff val="15000"/>
                  </a:schemeClr>
                </a:solidFill>
              </a:rPr>
              <a:t>Военнослужащие, </a:t>
            </a:r>
            <a:r>
              <a:rPr lang="ru-RU" sz="1500" dirty="0">
                <a:solidFill>
                  <a:schemeClr val="tx1">
                    <a:lumMod val="85000"/>
                    <a:lumOff val="15000"/>
                  </a:schemeClr>
                </a:solidFill>
              </a:rPr>
              <a:t>а также граждане, заключившие контракт о пребывании в добровольческом формировании с организациями, содействующими выполнению задач, возложенных на Вооруженные Силы Российской Федерации;</a:t>
            </a:r>
          </a:p>
          <a:p>
            <a:endParaRPr lang="ru-RU" sz="1500" dirty="0">
              <a:solidFill>
                <a:schemeClr val="tx1">
                  <a:lumMod val="85000"/>
                  <a:lumOff val="15000"/>
                </a:schemeClr>
              </a:solidFill>
            </a:endParaRPr>
          </a:p>
          <a:p>
            <a:r>
              <a:rPr lang="ru-RU" sz="1500" b="1" dirty="0" smtClean="0">
                <a:solidFill>
                  <a:schemeClr val="tx1">
                    <a:lumMod val="85000"/>
                    <a:lumOff val="15000"/>
                  </a:schemeClr>
                </a:solidFill>
              </a:rPr>
              <a:t>Лица</a:t>
            </a:r>
            <a:r>
              <a:rPr lang="ru-RU" sz="1500" b="1" dirty="0">
                <a:solidFill>
                  <a:schemeClr val="tx1">
                    <a:lumMod val="85000"/>
                    <a:lumOff val="15000"/>
                  </a:schemeClr>
                </a:solidFill>
              </a:rPr>
              <a:t>, выполняющие (выполнявшие) возложенные на них задачи на территориях Украины, Донецкой Народной Республики, Луганской Народной Республики, Запорожской области и Херсонской области в период проведения СВО</a:t>
            </a:r>
            <a:r>
              <a:rPr lang="ru-RU" sz="1500" dirty="0">
                <a:solidFill>
                  <a:schemeClr val="tx1">
                    <a:lumMod val="85000"/>
                    <a:lumOff val="15000"/>
                  </a:schemeClr>
                </a:solidFill>
              </a:rPr>
              <a:t>:</a:t>
            </a:r>
          </a:p>
          <a:p>
            <a:r>
              <a:rPr lang="ru-RU" sz="1500" dirty="0" smtClean="0">
                <a:solidFill>
                  <a:schemeClr val="tx1">
                    <a:lumMod val="85000"/>
                    <a:lumOff val="15000"/>
                  </a:schemeClr>
                </a:solidFill>
              </a:rPr>
              <a:t>- сотрудники </a:t>
            </a:r>
            <a:r>
              <a:rPr lang="ru-RU" sz="1500" dirty="0">
                <a:solidFill>
                  <a:schemeClr val="tx1">
                    <a:lumMod val="85000"/>
                    <a:lumOff val="15000"/>
                  </a:schemeClr>
                </a:solidFill>
              </a:rPr>
              <a:t>Следственного комитета РФ, федеральной противопожарной службы Государственной противопожарной службы, уголовно-исполнительной системы РФ, органов принудительного исполнения РФ;</a:t>
            </a:r>
          </a:p>
          <a:p>
            <a:r>
              <a:rPr lang="ru-RU" sz="1500" dirty="0" smtClean="0">
                <a:solidFill>
                  <a:schemeClr val="tx1">
                    <a:lumMod val="85000"/>
                    <a:lumOff val="15000"/>
                  </a:schemeClr>
                </a:solidFill>
              </a:rPr>
              <a:t>- сотрудники </a:t>
            </a:r>
            <a:r>
              <a:rPr lang="ru-RU" sz="1500" dirty="0">
                <a:solidFill>
                  <a:schemeClr val="tx1">
                    <a:lumMod val="85000"/>
                    <a:lumOff val="15000"/>
                  </a:schemeClr>
                </a:solidFill>
              </a:rPr>
              <a:t>органов внутренних дел РФ;</a:t>
            </a:r>
          </a:p>
          <a:p>
            <a:r>
              <a:rPr lang="ru-RU" sz="1500" dirty="0" smtClean="0">
                <a:solidFill>
                  <a:schemeClr val="tx1">
                    <a:lumMod val="85000"/>
                    <a:lumOff val="15000"/>
                  </a:schemeClr>
                </a:solidFill>
              </a:rPr>
              <a:t>- прокурорские </a:t>
            </a:r>
            <a:r>
              <a:rPr lang="ru-RU" sz="1500" dirty="0">
                <a:solidFill>
                  <a:schemeClr val="tx1">
                    <a:lumMod val="85000"/>
                    <a:lumOff val="15000"/>
                  </a:schemeClr>
                </a:solidFill>
              </a:rPr>
              <a:t>работники;</a:t>
            </a:r>
          </a:p>
          <a:p>
            <a:r>
              <a:rPr lang="ru-RU" sz="1500" dirty="0" smtClean="0">
                <a:solidFill>
                  <a:schemeClr val="tx1">
                    <a:lumMod val="85000"/>
                    <a:lumOff val="15000"/>
                  </a:schemeClr>
                </a:solidFill>
              </a:rPr>
              <a:t>- военнослужащие </a:t>
            </a:r>
            <a:r>
              <a:rPr lang="ru-RU" sz="1500" dirty="0">
                <a:solidFill>
                  <a:schemeClr val="tx1">
                    <a:lumMod val="85000"/>
                    <a:lumOff val="15000"/>
                  </a:schemeClr>
                </a:solidFill>
              </a:rPr>
              <a:t>спасательных воинских формирований федерального органа исполнительной власти, уполномоченного на решение задач в области гражданской обороны;</a:t>
            </a:r>
          </a:p>
          <a:p>
            <a:endParaRPr lang="ru-RU" sz="1500" dirty="0">
              <a:solidFill>
                <a:schemeClr val="tx1">
                  <a:lumMod val="85000"/>
                  <a:lumOff val="15000"/>
                </a:schemeClr>
              </a:solidFill>
            </a:endParaRPr>
          </a:p>
          <a:p>
            <a:r>
              <a:rPr lang="ru-RU" sz="1500" dirty="0" smtClean="0">
                <a:solidFill>
                  <a:schemeClr val="tx1">
                    <a:lumMod val="85000"/>
                    <a:lumOff val="15000"/>
                  </a:schemeClr>
                </a:solidFill>
              </a:rPr>
              <a:t>Военнослужащие </a:t>
            </a:r>
            <a:r>
              <a:rPr lang="ru-RU" sz="1500" dirty="0">
                <a:solidFill>
                  <a:schemeClr val="tx1">
                    <a:lumMod val="85000"/>
                    <a:lumOff val="15000"/>
                  </a:schemeClr>
                </a:solidFill>
              </a:rPr>
              <a:t>органов федеральной службы безопасности, войск национальной гвардии Российской Федерации, лица, проходящие службу в войсках национальной гвардии Российской Федерации и имеющие специальные звания полиции, сотрудники органов внутренних дел Российской Федерации, выполняющие (выполнявшие) задачи по оказанию содействия органам федеральной службы безопасности на участках, примыкающих к районам проведения специальной военной операции</a:t>
            </a:r>
          </a:p>
          <a:p>
            <a:endParaRPr lang="ru-RU" sz="1400" dirty="0">
              <a:solidFill>
                <a:schemeClr val="tx1">
                  <a:lumMod val="85000"/>
                  <a:lumOff val="15000"/>
                </a:schemeClr>
              </a:solidFill>
            </a:endParaRPr>
          </a:p>
        </p:txBody>
      </p:sp>
    </p:spTree>
    <p:extLst>
      <p:ext uri="{BB962C8B-B14F-4D97-AF65-F5344CB8AC3E}">
        <p14:creationId xmlns:p14="http://schemas.microsoft.com/office/powerpoint/2010/main" val="8300703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Наиболее распространённые ошибки при направлении заявления на льготы, по которым отказывают в предоставлении льготы</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25</a:t>
            </a:fld>
            <a:endParaRPr lang="ru-RU" dirty="0">
              <a:solidFill>
                <a:prstClr val="black">
                  <a:tint val="75000"/>
                </a:prstClr>
              </a:solidFill>
            </a:endParaRPr>
          </a:p>
        </p:txBody>
      </p:sp>
      <p:sp>
        <p:nvSpPr>
          <p:cNvPr id="4" name="TextBox 3"/>
          <p:cNvSpPr txBox="1"/>
          <p:nvPr/>
        </p:nvSpPr>
        <p:spPr>
          <a:xfrm>
            <a:off x="882204" y="1476375"/>
            <a:ext cx="8712968"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smtClean="0">
                <a:solidFill>
                  <a:schemeClr val="tx1">
                    <a:lumMod val="85000"/>
                    <a:lumOff val="15000"/>
                  </a:schemeClr>
                </a:solidFill>
              </a:rPr>
              <a:t>К заявлению приложен не полный пакет подтверждающих документов</a:t>
            </a:r>
          </a:p>
          <a:p>
            <a:r>
              <a:rPr lang="ru-RU" sz="1500" dirty="0" smtClean="0">
                <a:solidFill>
                  <a:schemeClr val="tx1">
                    <a:lumMod val="85000"/>
                    <a:lumOff val="15000"/>
                  </a:schemeClr>
                </a:solidFill>
              </a:rPr>
              <a:t>Например: в многодетной семье есть ребенок до 23 лет, обучающийся по очной форме обучения. Родители заявляя на льготу по налогу на имущество и земельному налогу к подтверждающим  документам не приложили справку об очной форме обучения. В предоставлении льготы отказали.</a:t>
            </a:r>
          </a:p>
          <a:p>
            <a:r>
              <a:rPr lang="ru-RU" sz="1500" dirty="0" smtClean="0">
                <a:solidFill>
                  <a:schemeClr val="tx1">
                    <a:lumMod val="85000"/>
                    <a:lumOff val="15000"/>
                  </a:schemeClr>
                </a:solidFill>
              </a:rPr>
              <a:t>Необходимо прикладывать полный пакет подтверждающих документов. </a:t>
            </a:r>
            <a:endParaRPr lang="ru-RU" sz="1400" dirty="0">
              <a:solidFill>
                <a:schemeClr val="tx1">
                  <a:lumMod val="85000"/>
                  <a:lumOff val="15000"/>
                </a:schemeClr>
              </a:solidFill>
            </a:endParaRPr>
          </a:p>
        </p:txBody>
      </p:sp>
      <p:sp>
        <p:nvSpPr>
          <p:cNvPr id="5" name="TextBox 4"/>
          <p:cNvSpPr txBox="1"/>
          <p:nvPr/>
        </p:nvSpPr>
        <p:spPr>
          <a:xfrm>
            <a:off x="882204" y="3132559"/>
            <a:ext cx="8712968" cy="147732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smtClean="0">
                <a:solidFill>
                  <a:schemeClr val="tx1">
                    <a:lumMod val="85000"/>
                    <a:lumOff val="15000"/>
                  </a:schemeClr>
                </a:solidFill>
              </a:rPr>
              <a:t>В подтверждающих документах не указан период действия льготы</a:t>
            </a:r>
          </a:p>
          <a:p>
            <a:r>
              <a:rPr lang="ru-RU" sz="1500" dirty="0" smtClean="0">
                <a:solidFill>
                  <a:schemeClr val="tx1">
                    <a:lumMod val="85000"/>
                    <a:lumOff val="15000"/>
                  </a:schemeClr>
                </a:solidFill>
              </a:rPr>
              <a:t>Например: участник СВО к заявлению приложил справку подтверждающую, что он находится на СВО, сформированную на портале </a:t>
            </a:r>
            <a:r>
              <a:rPr lang="ru-RU" sz="1500" dirty="0" err="1" smtClean="0">
                <a:solidFill>
                  <a:schemeClr val="tx1">
                    <a:lumMod val="85000"/>
                    <a:lumOff val="15000"/>
                  </a:schemeClr>
                </a:solidFill>
              </a:rPr>
              <a:t>Госуслуг</a:t>
            </a:r>
            <a:r>
              <a:rPr lang="ru-RU" sz="1500" dirty="0" smtClean="0">
                <a:solidFill>
                  <a:schemeClr val="tx1">
                    <a:lumMod val="85000"/>
                    <a:lumOff val="15000"/>
                  </a:schemeClr>
                </a:solidFill>
              </a:rPr>
              <a:t>. В справке нет сведений о начале службы, поэтому льгота предоставляется только на текущий год. В данной ситуации необходимо дополнительно приложить контракт или справку из военной части, где он проходит (проходил) службу, с указанным периодом прохождения службы (допускается военный билет с датой заключенного контракта об участии в СВО).</a:t>
            </a:r>
            <a:endParaRPr lang="ru-RU" sz="1400" dirty="0">
              <a:solidFill>
                <a:schemeClr val="tx1">
                  <a:lumMod val="85000"/>
                  <a:lumOff val="15000"/>
                </a:schemeClr>
              </a:solidFill>
            </a:endParaRPr>
          </a:p>
        </p:txBody>
      </p:sp>
      <p:sp>
        <p:nvSpPr>
          <p:cNvPr id="6" name="TextBox 5"/>
          <p:cNvSpPr txBox="1"/>
          <p:nvPr/>
        </p:nvSpPr>
        <p:spPr>
          <a:xfrm>
            <a:off x="882204" y="5148783"/>
            <a:ext cx="8712968" cy="124649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smtClean="0">
                <a:solidFill>
                  <a:schemeClr val="tx1">
                    <a:lumMod val="85000"/>
                    <a:lumOff val="15000"/>
                  </a:schemeClr>
                </a:solidFill>
              </a:rPr>
              <a:t>Заявление подано на другое лицо</a:t>
            </a:r>
          </a:p>
          <a:p>
            <a:r>
              <a:rPr lang="ru-RU" sz="1500" dirty="0" smtClean="0">
                <a:solidFill>
                  <a:schemeClr val="tx1">
                    <a:lumMod val="85000"/>
                    <a:lumOff val="15000"/>
                  </a:schemeClr>
                </a:solidFill>
              </a:rPr>
              <a:t>Например: ребенок-инвалид по Налоговому кодексу имеет льготы по налогу на имущество и вычет по земельному налогу. Родители заявляют льготу на себя. В данном случае родителям отказывают в представлении льготы. Заявление необходимо заполнять на ребенка, если он является собственником имущества.</a:t>
            </a:r>
            <a:endParaRPr lang="ru-RU" sz="1400" dirty="0">
              <a:solidFill>
                <a:schemeClr val="tx1">
                  <a:lumMod val="85000"/>
                  <a:lumOff val="15000"/>
                </a:schemeClr>
              </a:solidFill>
            </a:endParaRPr>
          </a:p>
        </p:txBody>
      </p:sp>
    </p:spTree>
    <p:extLst>
      <p:ext uri="{BB962C8B-B14F-4D97-AF65-F5344CB8AC3E}">
        <p14:creationId xmlns:p14="http://schemas.microsoft.com/office/powerpoint/2010/main" val="140703158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180232"/>
            <a:ext cx="9624060" cy="1080120"/>
          </a:xfrm>
        </p:spPr>
        <p:txBody>
          <a:bodyPr>
            <a:normAutofit/>
          </a:bodyPr>
          <a:lstStyle/>
          <a:p>
            <a:r>
              <a:rPr lang="ru-RU" sz="2400" b="1" dirty="0" smtClean="0">
                <a:solidFill>
                  <a:schemeClr val="accent1">
                    <a:lumMod val="50000"/>
                  </a:schemeClr>
                </a:solidFill>
              </a:rPr>
              <a:t>Как направить заявление на льготы через Интернет-сервис «Личный кабинет налогоплательщика для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26</a:t>
            </a:fld>
            <a:endParaRPr lang="ru-RU" dirty="0">
              <a:solidFill>
                <a:prstClr val="black">
                  <a:tint val="75000"/>
                </a:prstClr>
              </a:solidFill>
            </a:endParaRPr>
          </a:p>
        </p:txBody>
      </p:sp>
      <p:sp>
        <p:nvSpPr>
          <p:cNvPr id="4" name="TextBox 3"/>
          <p:cNvSpPr txBox="1"/>
          <p:nvPr/>
        </p:nvSpPr>
        <p:spPr>
          <a:xfrm>
            <a:off x="738188" y="1453089"/>
            <a:ext cx="9505056" cy="3231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smtClean="0">
                <a:solidFill>
                  <a:schemeClr val="tx1">
                    <a:lumMod val="85000"/>
                    <a:lumOff val="15000"/>
                  </a:schemeClr>
                </a:solidFill>
              </a:rPr>
              <a:t>Личный кабинет налогоплательщика                раздел «Имущество»               вкладка «Оформить льготу» </a:t>
            </a:r>
            <a:endParaRPr lang="ru-RU" sz="1400" dirty="0">
              <a:solidFill>
                <a:schemeClr val="tx1">
                  <a:lumMod val="85000"/>
                  <a:lumOff val="15000"/>
                </a:schemeClr>
              </a:solidFill>
            </a:endParaRPr>
          </a:p>
        </p:txBody>
      </p:sp>
      <p:sp>
        <p:nvSpPr>
          <p:cNvPr id="6" name="Стрелка вправо 5"/>
          <p:cNvSpPr/>
          <p:nvPr/>
        </p:nvSpPr>
        <p:spPr>
          <a:xfrm>
            <a:off x="4050556" y="1584273"/>
            <a:ext cx="432048" cy="854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право 6"/>
          <p:cNvSpPr/>
          <p:nvPr/>
        </p:nvSpPr>
        <p:spPr>
          <a:xfrm>
            <a:off x="6498828" y="1577871"/>
            <a:ext cx="432048" cy="854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1" name="Группа 10"/>
          <p:cNvGrpSpPr/>
          <p:nvPr/>
        </p:nvGrpSpPr>
        <p:grpSpPr>
          <a:xfrm>
            <a:off x="738188" y="2196455"/>
            <a:ext cx="9505056" cy="4968552"/>
            <a:chOff x="1283333" y="2628503"/>
            <a:chExt cx="7560840" cy="3528392"/>
          </a:xfrm>
        </p:grpSpPr>
        <p:pic>
          <p:nvPicPr>
            <p:cNvPr id="5" name="Рисунок 4"/>
            <p:cNvPicPr/>
            <p:nvPr/>
          </p:nvPicPr>
          <p:blipFill>
            <a:blip r:embed="rId2"/>
            <a:stretch>
              <a:fillRect/>
            </a:stretch>
          </p:blipFill>
          <p:spPr>
            <a:xfrm>
              <a:off x="1283333" y="2628503"/>
              <a:ext cx="7560840" cy="3528392"/>
            </a:xfrm>
            <a:prstGeom prst="rect">
              <a:avLst/>
            </a:prstGeom>
          </p:spPr>
        </p:pic>
        <p:sp>
          <p:nvSpPr>
            <p:cNvPr id="8" name="Скругленный прямоугольник 7"/>
            <p:cNvSpPr/>
            <p:nvPr/>
          </p:nvSpPr>
          <p:spPr>
            <a:xfrm>
              <a:off x="3042444" y="2700511"/>
              <a:ext cx="504056"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Скругленный прямоугольник 9"/>
            <p:cNvSpPr/>
            <p:nvPr/>
          </p:nvSpPr>
          <p:spPr>
            <a:xfrm>
              <a:off x="6858868" y="3780631"/>
              <a:ext cx="150378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55334902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rPr>
              <a:t>Как направить заявление на льготы через мобильное приложение «Налоги ФЛ»</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27</a:t>
            </a:fld>
            <a:endParaRPr lang="ru-RU" dirty="0">
              <a:solidFill>
                <a:prstClr val="black">
                  <a:tint val="75000"/>
                </a:prstClr>
              </a:solidFill>
            </a:endParaRPr>
          </a:p>
        </p:txBody>
      </p:sp>
      <p:sp>
        <p:nvSpPr>
          <p:cNvPr id="18" name="TextBox 17"/>
          <p:cNvSpPr txBox="1"/>
          <p:nvPr/>
        </p:nvSpPr>
        <p:spPr>
          <a:xfrm>
            <a:off x="882204" y="1548383"/>
            <a:ext cx="8712968" cy="323165"/>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ru-RU" sz="1500" b="1" dirty="0">
                <a:solidFill>
                  <a:schemeClr val="tx1">
                    <a:lumMod val="85000"/>
                    <a:lumOff val="15000"/>
                  </a:schemeClr>
                </a:solidFill>
              </a:rPr>
              <a:t>приложение  </a:t>
            </a:r>
            <a:r>
              <a:rPr lang="ru-RU" sz="1500" b="1" dirty="0" smtClean="0">
                <a:solidFill>
                  <a:schemeClr val="tx1">
                    <a:lumMod val="85000"/>
                    <a:lumOff val="15000"/>
                  </a:schemeClr>
                </a:solidFill>
              </a:rPr>
              <a:t>«Налоги </a:t>
            </a:r>
            <a:r>
              <a:rPr lang="ru-RU" sz="1500" b="1" dirty="0">
                <a:solidFill>
                  <a:schemeClr val="tx1">
                    <a:lumMod val="85000"/>
                    <a:lumOff val="15000"/>
                  </a:schemeClr>
                </a:solidFill>
              </a:rPr>
              <a:t>ФЛ»             </a:t>
            </a:r>
            <a:r>
              <a:rPr lang="ru-RU" sz="1500" b="1" dirty="0" smtClean="0">
                <a:solidFill>
                  <a:schemeClr val="tx1">
                    <a:lumMod val="85000"/>
                    <a:lumOff val="15000"/>
                  </a:schemeClr>
                </a:solidFill>
              </a:rPr>
              <a:t>     раздел «Услуги»                    вкладка «Оформить льготу» </a:t>
            </a:r>
            <a:endParaRPr lang="ru-RU" sz="1400" dirty="0">
              <a:solidFill>
                <a:schemeClr val="tx1">
                  <a:lumMod val="85000"/>
                  <a:lumOff val="15000"/>
                </a:schemeClr>
              </a:solidFill>
            </a:endParaRPr>
          </a:p>
        </p:txBody>
      </p:sp>
      <p:sp>
        <p:nvSpPr>
          <p:cNvPr id="19" name="Стрелка вправо 18"/>
          <p:cNvSpPr/>
          <p:nvPr/>
        </p:nvSpPr>
        <p:spPr>
          <a:xfrm>
            <a:off x="3258468" y="1688884"/>
            <a:ext cx="432048" cy="854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трелка вправо 19"/>
          <p:cNvSpPr/>
          <p:nvPr/>
        </p:nvSpPr>
        <p:spPr>
          <a:xfrm>
            <a:off x="5418708" y="1667233"/>
            <a:ext cx="432048" cy="8546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2" name="Группа 11"/>
          <p:cNvGrpSpPr/>
          <p:nvPr/>
        </p:nvGrpSpPr>
        <p:grpSpPr>
          <a:xfrm>
            <a:off x="1458268" y="2013930"/>
            <a:ext cx="6192688" cy="5089736"/>
            <a:chOff x="1458268" y="2013930"/>
            <a:chExt cx="6192688" cy="5089736"/>
          </a:xfrm>
        </p:grpSpPr>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58268" y="2052439"/>
              <a:ext cx="2369112" cy="5051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Скругленный прямоугольник 7"/>
            <p:cNvSpPr/>
            <p:nvPr/>
          </p:nvSpPr>
          <p:spPr>
            <a:xfrm>
              <a:off x="2394372" y="6660951"/>
              <a:ext cx="504056"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70810" y="2013930"/>
              <a:ext cx="2286980" cy="50070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Скругленный прямоугольник 21"/>
            <p:cNvSpPr/>
            <p:nvPr/>
          </p:nvSpPr>
          <p:spPr>
            <a:xfrm>
              <a:off x="6414300" y="3492598"/>
              <a:ext cx="1236656" cy="102486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1791274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28</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grpSp>
        <p:nvGrpSpPr>
          <p:cNvPr id="4" name="Группа 3"/>
          <p:cNvGrpSpPr/>
          <p:nvPr/>
        </p:nvGrpSpPr>
        <p:grpSpPr>
          <a:xfrm>
            <a:off x="1098228" y="1908423"/>
            <a:ext cx="8385914" cy="5306740"/>
            <a:chOff x="1098228" y="1908423"/>
            <a:chExt cx="8385914" cy="530674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8228" y="1908423"/>
              <a:ext cx="3899542" cy="5216798"/>
            </a:xfrm>
            <a:prstGeom prst="rect">
              <a:avLst/>
            </a:prstGeom>
            <a:noFill/>
            <a:ln>
              <a:noFill/>
            </a:ln>
            <a:effec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90716" y="1908423"/>
              <a:ext cx="3993426" cy="53067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Скругленный прямоугольник 6"/>
            <p:cNvSpPr/>
            <p:nvPr/>
          </p:nvSpPr>
          <p:spPr>
            <a:xfrm>
              <a:off x="2394372" y="2621818"/>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2045457" y="1952811"/>
              <a:ext cx="165618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2045457" y="4788743"/>
              <a:ext cx="165618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1566280" y="2900671"/>
              <a:ext cx="958354" cy="591927"/>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кругленный прямоугольник 16"/>
            <p:cNvSpPr/>
            <p:nvPr/>
          </p:nvSpPr>
          <p:spPr>
            <a:xfrm>
              <a:off x="1242244" y="6588943"/>
              <a:ext cx="1872208"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6426820" y="1930592"/>
              <a:ext cx="1656183" cy="21663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33935509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29</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grpSp>
        <p:nvGrpSpPr>
          <p:cNvPr id="4" name="Группа 3"/>
          <p:cNvGrpSpPr/>
          <p:nvPr/>
        </p:nvGrpSpPr>
        <p:grpSpPr>
          <a:xfrm>
            <a:off x="1515854" y="2021680"/>
            <a:ext cx="7931433" cy="5086723"/>
            <a:chOff x="1515854" y="2021680"/>
            <a:chExt cx="7931433" cy="5086723"/>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854" y="2021680"/>
              <a:ext cx="3673744" cy="5086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4895" y="2043236"/>
              <a:ext cx="3752392" cy="5065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Скругленный прямоугольник 11"/>
            <p:cNvSpPr/>
            <p:nvPr/>
          </p:nvSpPr>
          <p:spPr>
            <a:xfrm>
              <a:off x="1592015" y="3780631"/>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1592015" y="2916535"/>
              <a:ext cx="958354" cy="28973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3464695" y="3888643"/>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1592014" y="4284687"/>
              <a:ext cx="2351857"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2394372" y="2621818"/>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кругленный прямоугольник 16"/>
            <p:cNvSpPr/>
            <p:nvPr/>
          </p:nvSpPr>
          <p:spPr>
            <a:xfrm>
              <a:off x="1611290" y="5364807"/>
              <a:ext cx="3015330"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1611290" y="6372919"/>
              <a:ext cx="2079226" cy="432048"/>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кругленный прямоугольник 18"/>
            <p:cNvSpPr/>
            <p:nvPr/>
          </p:nvSpPr>
          <p:spPr>
            <a:xfrm>
              <a:off x="7597260" y="4041043"/>
              <a:ext cx="1493855" cy="24364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кругленный прямоугольник 19"/>
            <p:cNvSpPr/>
            <p:nvPr/>
          </p:nvSpPr>
          <p:spPr>
            <a:xfrm>
              <a:off x="5784116" y="4356695"/>
              <a:ext cx="1362784" cy="432048"/>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Скругленный прямоугольник 20"/>
            <p:cNvSpPr/>
            <p:nvPr/>
          </p:nvSpPr>
          <p:spPr>
            <a:xfrm>
              <a:off x="5784116" y="5544827"/>
              <a:ext cx="1650816" cy="46805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Скругленный прямоугольник 21"/>
            <p:cNvSpPr/>
            <p:nvPr/>
          </p:nvSpPr>
          <p:spPr>
            <a:xfrm>
              <a:off x="5684092" y="6696955"/>
              <a:ext cx="1606823" cy="21602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2827921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30</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grpSp>
        <p:nvGrpSpPr>
          <p:cNvPr id="4" name="Группа 3"/>
          <p:cNvGrpSpPr/>
          <p:nvPr/>
        </p:nvGrpSpPr>
        <p:grpSpPr>
          <a:xfrm>
            <a:off x="1214970" y="2052439"/>
            <a:ext cx="7991663" cy="5039425"/>
            <a:chOff x="1214970" y="2052439"/>
            <a:chExt cx="7991663" cy="5039425"/>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971" y="2052439"/>
              <a:ext cx="3666055" cy="5039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732" y="2070090"/>
              <a:ext cx="3571901" cy="501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Скругленный прямоугольник 11"/>
            <p:cNvSpPr/>
            <p:nvPr/>
          </p:nvSpPr>
          <p:spPr>
            <a:xfrm>
              <a:off x="3114452" y="2988543"/>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1214970" y="6156895"/>
              <a:ext cx="2043497" cy="504056"/>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1214970" y="3257871"/>
              <a:ext cx="2187513" cy="378743"/>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1256908" y="4788743"/>
              <a:ext cx="2937663" cy="432048"/>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1214970" y="2700511"/>
              <a:ext cx="1611449" cy="288032"/>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кругленный прямоугольник 16"/>
            <p:cNvSpPr/>
            <p:nvPr/>
          </p:nvSpPr>
          <p:spPr>
            <a:xfrm>
              <a:off x="5634732" y="2700511"/>
              <a:ext cx="1611449" cy="28803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7398581" y="2952539"/>
              <a:ext cx="1611449" cy="28803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кругленный прямоугольник 18"/>
            <p:cNvSpPr/>
            <p:nvPr/>
          </p:nvSpPr>
          <p:spPr>
            <a:xfrm>
              <a:off x="5744964" y="6264907"/>
              <a:ext cx="1611449" cy="28803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497417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31</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grpSp>
        <p:nvGrpSpPr>
          <p:cNvPr id="4" name="Группа 3"/>
          <p:cNvGrpSpPr/>
          <p:nvPr/>
        </p:nvGrpSpPr>
        <p:grpSpPr>
          <a:xfrm>
            <a:off x="1026219" y="1908423"/>
            <a:ext cx="8241272" cy="5163840"/>
            <a:chOff x="1026219" y="1908423"/>
            <a:chExt cx="8241272" cy="516384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6220" y="1908423"/>
              <a:ext cx="3722768" cy="5163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4732" y="1954650"/>
              <a:ext cx="3632759" cy="5046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Скругленный прямоугольник 8"/>
            <p:cNvSpPr/>
            <p:nvPr/>
          </p:nvSpPr>
          <p:spPr>
            <a:xfrm>
              <a:off x="1026220" y="3132559"/>
              <a:ext cx="2304256"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кругленный прямоугольник 11"/>
            <p:cNvSpPr/>
            <p:nvPr/>
          </p:nvSpPr>
          <p:spPr>
            <a:xfrm>
              <a:off x="1026220" y="4644727"/>
              <a:ext cx="3168352" cy="432048"/>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2985518" y="2844527"/>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1026220" y="2484487"/>
              <a:ext cx="1584176"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1026219" y="6012879"/>
              <a:ext cx="2021779" cy="504056"/>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5634732" y="3120913"/>
              <a:ext cx="2304256" cy="360040"/>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кругленный прямоугольник 16"/>
            <p:cNvSpPr/>
            <p:nvPr/>
          </p:nvSpPr>
          <p:spPr>
            <a:xfrm>
              <a:off x="7487428" y="2844527"/>
              <a:ext cx="1387663" cy="21602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9605915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32</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grpSp>
        <p:nvGrpSpPr>
          <p:cNvPr id="4" name="Группа 3"/>
          <p:cNvGrpSpPr/>
          <p:nvPr/>
        </p:nvGrpSpPr>
        <p:grpSpPr>
          <a:xfrm>
            <a:off x="1515854" y="2021680"/>
            <a:ext cx="7931433" cy="5086723"/>
            <a:chOff x="1515854" y="2021680"/>
            <a:chExt cx="7931433" cy="5086723"/>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5854" y="2021680"/>
              <a:ext cx="3673744" cy="5086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4895" y="2043236"/>
              <a:ext cx="3752392" cy="50651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Скругленный прямоугольник 11"/>
            <p:cNvSpPr/>
            <p:nvPr/>
          </p:nvSpPr>
          <p:spPr>
            <a:xfrm>
              <a:off x="1592015" y="3780631"/>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кругленный прямоугольник 12"/>
            <p:cNvSpPr/>
            <p:nvPr/>
          </p:nvSpPr>
          <p:spPr>
            <a:xfrm>
              <a:off x="1592015" y="2916535"/>
              <a:ext cx="958354" cy="289731"/>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кругленный прямоугольник 13"/>
            <p:cNvSpPr/>
            <p:nvPr/>
          </p:nvSpPr>
          <p:spPr>
            <a:xfrm>
              <a:off x="3464695" y="3888643"/>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кругленный прямоугольник 14"/>
            <p:cNvSpPr/>
            <p:nvPr/>
          </p:nvSpPr>
          <p:spPr>
            <a:xfrm>
              <a:off x="1592014" y="4284687"/>
              <a:ext cx="2351857"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Скругленный прямоугольник 15"/>
            <p:cNvSpPr/>
            <p:nvPr/>
          </p:nvSpPr>
          <p:spPr>
            <a:xfrm>
              <a:off x="2394372" y="2621818"/>
              <a:ext cx="958354" cy="216024"/>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Скругленный прямоугольник 16"/>
            <p:cNvSpPr/>
            <p:nvPr/>
          </p:nvSpPr>
          <p:spPr>
            <a:xfrm>
              <a:off x="1611290" y="5364807"/>
              <a:ext cx="3015330" cy="360040"/>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Скругленный прямоугольник 17"/>
            <p:cNvSpPr/>
            <p:nvPr/>
          </p:nvSpPr>
          <p:spPr>
            <a:xfrm>
              <a:off x="1611290" y="6372919"/>
              <a:ext cx="2079226" cy="432048"/>
            </a:xfrm>
            <a:prstGeom prst="roundRect">
              <a:avLst/>
            </a:prstGeom>
            <a:no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Скругленный прямоугольник 18"/>
            <p:cNvSpPr/>
            <p:nvPr/>
          </p:nvSpPr>
          <p:spPr>
            <a:xfrm>
              <a:off x="7597260" y="4041043"/>
              <a:ext cx="1493855" cy="24364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Скругленный прямоугольник 19"/>
            <p:cNvSpPr/>
            <p:nvPr/>
          </p:nvSpPr>
          <p:spPr>
            <a:xfrm>
              <a:off x="5784116" y="4356695"/>
              <a:ext cx="1362784" cy="432048"/>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Скругленный прямоугольник 20"/>
            <p:cNvSpPr/>
            <p:nvPr/>
          </p:nvSpPr>
          <p:spPr>
            <a:xfrm>
              <a:off x="5784116" y="5544827"/>
              <a:ext cx="1650816" cy="468052"/>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Скругленный прямоугольник 21"/>
            <p:cNvSpPr/>
            <p:nvPr/>
          </p:nvSpPr>
          <p:spPr>
            <a:xfrm>
              <a:off x="5684092" y="6696955"/>
              <a:ext cx="1606823" cy="216024"/>
            </a:xfrm>
            <a:prstGeom prst="round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18613195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38188" y="252239"/>
            <a:ext cx="9624060" cy="1260211"/>
          </a:xfrm>
        </p:spPr>
        <p:txBody>
          <a:bodyPr>
            <a:normAutofit/>
          </a:bodyPr>
          <a:lstStyle/>
          <a:p>
            <a:r>
              <a:rPr lang="ru-RU" sz="2400" b="1" dirty="0" smtClean="0">
                <a:solidFill>
                  <a:schemeClr val="accent1">
                    <a:lumMod val="50000"/>
                  </a:schemeClr>
                </a:solidFill>
                <a:latin typeface="Times New Roman" pitchFamily="18" charset="0"/>
                <a:cs typeface="Times New Roman" pitchFamily="18" charset="0"/>
              </a:rPr>
              <a:t>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a:t>
            </a:r>
            <a:endParaRPr lang="ru-RU" sz="2400" b="1" dirty="0">
              <a:solidFill>
                <a:schemeClr val="accent1">
                  <a:lumMod val="50000"/>
                </a:schemeClr>
              </a:solidFill>
            </a:endParaRPr>
          </a:p>
        </p:txBody>
      </p:sp>
      <p:sp>
        <p:nvSpPr>
          <p:cNvPr id="3" name="Номер слайда 2"/>
          <p:cNvSpPr>
            <a:spLocks noGrp="1"/>
          </p:cNvSpPr>
          <p:nvPr>
            <p:ph type="sldNum" sz="quarter" idx="12"/>
          </p:nvPr>
        </p:nvSpPr>
        <p:spPr/>
        <p:txBody>
          <a:bodyPr/>
          <a:lstStyle/>
          <a:p>
            <a:fld id="{E20E89E6-FE54-4E13-859C-1FA908D70D39}" type="slidenum">
              <a:rPr lang="ru-RU" smtClean="0">
                <a:solidFill>
                  <a:prstClr val="black">
                    <a:tint val="75000"/>
                  </a:prstClr>
                </a:solidFill>
              </a:rPr>
              <a:pPr/>
              <a:t>33</a:t>
            </a:fld>
            <a:endParaRPr lang="ru-RU" dirty="0">
              <a:solidFill>
                <a:prstClr val="black">
                  <a:tint val="75000"/>
                </a:prstClr>
              </a:solidFill>
            </a:endParaRPr>
          </a:p>
        </p:txBody>
      </p:sp>
      <p:sp>
        <p:nvSpPr>
          <p:cNvPr id="10" name="TextBox 9"/>
          <p:cNvSpPr txBox="1"/>
          <p:nvPr/>
        </p:nvSpPr>
        <p:spPr>
          <a:xfrm>
            <a:off x="1823863" y="1492022"/>
            <a:ext cx="2448272" cy="33855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Образец</a:t>
            </a:r>
            <a:endParaRPr lang="ru-RU" sz="1600" dirty="0">
              <a:solidFill>
                <a:schemeClr val="tx1">
                  <a:lumMod val="85000"/>
                  <a:lumOff val="15000"/>
                </a:schemeClr>
              </a:solidFill>
            </a:endParaRPr>
          </a:p>
        </p:txBody>
      </p:sp>
      <p:sp>
        <p:nvSpPr>
          <p:cNvPr id="11" name="TextBox 10"/>
          <p:cNvSpPr txBox="1"/>
          <p:nvPr/>
        </p:nvSpPr>
        <p:spPr>
          <a:xfrm>
            <a:off x="6263293" y="1485285"/>
            <a:ext cx="2448272" cy="33855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ru-RU" sz="1600" dirty="0" smtClean="0">
                <a:solidFill>
                  <a:schemeClr val="tx1">
                    <a:lumMod val="85000"/>
                    <a:lumOff val="15000"/>
                  </a:schemeClr>
                </a:solidFill>
              </a:rPr>
              <a:t>Ошибки при заполнении</a:t>
            </a:r>
            <a:endParaRPr lang="ru-RU" sz="1600" dirty="0">
              <a:solidFill>
                <a:schemeClr val="tx1">
                  <a:lumMod val="85000"/>
                  <a:lumOff val="15000"/>
                </a:schemeClr>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723" y="1908423"/>
            <a:ext cx="3690439" cy="51907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p:cNvSpPr txBox="1"/>
          <p:nvPr/>
        </p:nvSpPr>
        <p:spPr>
          <a:xfrm>
            <a:off x="1674292" y="2124447"/>
            <a:ext cx="2448272" cy="2062103"/>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В Заявление заполняются только те листы, по которым делается перерасчет налога (предоставляется льгота).</a:t>
            </a:r>
          </a:p>
          <a:p>
            <a:r>
              <a:rPr lang="ru-RU" sz="1600" dirty="0" smtClean="0">
                <a:solidFill>
                  <a:schemeClr val="tx1">
                    <a:lumMod val="85000"/>
                    <a:lumOff val="15000"/>
                  </a:schemeClr>
                </a:solidFill>
              </a:rPr>
              <a:t>Лист </a:t>
            </a:r>
            <a:r>
              <a:rPr lang="ru-RU" sz="1600" smtClean="0">
                <a:solidFill>
                  <a:schemeClr val="tx1">
                    <a:lumMod val="85000"/>
                    <a:lumOff val="15000"/>
                  </a:schemeClr>
                </a:solidFill>
              </a:rPr>
              <a:t>НДФЛ (даже пустой) </a:t>
            </a:r>
            <a:r>
              <a:rPr lang="ru-RU" sz="1600" dirty="0" smtClean="0">
                <a:solidFill>
                  <a:schemeClr val="tx1">
                    <a:lumMod val="85000"/>
                    <a:lumOff val="15000"/>
                  </a:schemeClr>
                </a:solidFill>
              </a:rPr>
              <a:t>к заявлению не прикладывать.</a:t>
            </a:r>
          </a:p>
        </p:txBody>
      </p:sp>
      <p:sp>
        <p:nvSpPr>
          <p:cNvPr id="12" name="TextBox 11"/>
          <p:cNvSpPr txBox="1"/>
          <p:nvPr/>
        </p:nvSpPr>
        <p:spPr>
          <a:xfrm>
            <a:off x="1674292" y="4282172"/>
            <a:ext cx="2448272" cy="2308324"/>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ru-RU" sz="1600" dirty="0" smtClean="0">
                <a:solidFill>
                  <a:schemeClr val="tx1">
                    <a:lumMod val="85000"/>
                    <a:lumOff val="15000"/>
                  </a:schemeClr>
                </a:solidFill>
              </a:rPr>
              <a:t>Перерасчет налога по данному заявлению можно оформить только начиная с 2022 года.</a:t>
            </a:r>
          </a:p>
          <a:p>
            <a:r>
              <a:rPr lang="ru-RU" sz="1600" dirty="0" smtClean="0">
                <a:solidFill>
                  <a:schemeClr val="tx1">
                    <a:lumMod val="85000"/>
                    <a:lumOff val="15000"/>
                  </a:schemeClr>
                </a:solidFill>
              </a:rPr>
              <a:t>Периоды (год) указываются без дефисов и не ранее даты действия удостоверения </a:t>
            </a:r>
            <a:r>
              <a:rPr lang="ru-RU" sz="1600" smtClean="0">
                <a:solidFill>
                  <a:schemeClr val="tx1">
                    <a:lumMod val="85000"/>
                    <a:lumOff val="15000"/>
                  </a:schemeClr>
                </a:solidFill>
              </a:rPr>
              <a:t>подтверждающего льготу.</a:t>
            </a:r>
            <a:endParaRPr lang="ru-RU" sz="1600" dirty="0" smtClean="0">
              <a:solidFill>
                <a:schemeClr val="tx1">
                  <a:lumMod val="85000"/>
                  <a:lumOff val="15000"/>
                </a:schemeClr>
              </a:solidFill>
            </a:endParaRPr>
          </a:p>
        </p:txBody>
      </p:sp>
    </p:spTree>
    <p:extLst>
      <p:ext uri="{BB962C8B-B14F-4D97-AF65-F5344CB8AC3E}">
        <p14:creationId xmlns:p14="http://schemas.microsoft.com/office/powerpoint/2010/main" val="3928163743"/>
      </p:ext>
    </p:extLst>
  </p:cSld>
  <p:clrMapOvr>
    <a:masterClrMapping/>
  </p:clrMapOvr>
  <p:timing>
    <p:tnLst>
      <p:par>
        <p:cTn id="1" dur="indefinite" restart="never" nodeType="tmRoot"/>
      </p:par>
    </p:tnLst>
  </p:timing>
</p:sld>
</file>

<file path=ppt/theme/theme1.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77191</TotalTime>
  <Words>5515</Words>
  <Application>Microsoft Office PowerPoint</Application>
  <PresentationFormat>Произвольный</PresentationFormat>
  <Paragraphs>347</Paragraphs>
  <Slides>33</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33</vt:i4>
      </vt:variant>
    </vt:vector>
  </HeadingPairs>
  <TitlesOfParts>
    <vt:vector size="34" baseType="lpstr">
      <vt:lpstr>1_Тема Office</vt:lpstr>
      <vt:lpstr>                              </vt:lpstr>
      <vt:lpstr>Налоговые льготы </vt:lpstr>
      <vt:lpstr>Пенсионер, предпенсионер</vt:lpstr>
      <vt:lpstr>Ветеран труда</vt:lpstr>
      <vt:lpstr>Ветеран труда</vt:lpstr>
      <vt:lpstr>Ветеран боевых действий</vt:lpstr>
      <vt:lpstr>Ветеран боевых действий</vt:lpstr>
      <vt:lpstr>Родители в многодетных семьях  (трое и более несовершеннолетних детей (детей в возрасте до 23 лет, обучающихся по очной форме обучения))</vt:lpstr>
      <vt:lpstr>Родители в многодетных семьях  (трое и более несовершеннолетних детей (детей в возрасте до 23 лет, обучающихся по очной форме обучения))</vt:lpstr>
      <vt:lpstr>Многодетные семьи  (трое и более несовершеннолетних детей (детей в возрасте до 23 лет, обучающихся по очной форме обучения))</vt:lpstr>
      <vt:lpstr>Многодетные семьи  (трое и более несовершеннолетних детей (детей в возрасте до 23 лет, обучающихся по очной форме обучения))</vt:lpstr>
      <vt:lpstr>Многодетные семьи  (трое и более несовершеннолетних детей (детей в возрасте до 23 лет, обучающихся по очной форме обучения))</vt:lpstr>
      <vt:lpstr>Инвалиды</vt:lpstr>
      <vt:lpstr>                             Инвалиды</vt:lpstr>
      <vt:lpstr>Родители детей-инвалидов</vt:lpstr>
      <vt:lpstr>Родители детей-инвалидов</vt:lpstr>
      <vt:lpstr>Родители детей-инвалидов</vt:lpstr>
      <vt:lpstr>Участники СВО (льгота предоставляется на весь год, в котором проходила служба, в независимости от количества участия дней в году)</vt:lpstr>
      <vt:lpstr>Транспортный налог в Республике Башкортостан продолжение</vt:lpstr>
      <vt:lpstr>Участники СВО (льгота предоставляется на весь год, в котором проходила служба, в независимости от количества участия дней в году)</vt:lpstr>
      <vt:lpstr>Члены семей участников СВО (погибших участников СВО) (супруг (супруга), несовершеннолетние дети, дети старше 18 лет, ставшие инвалидами до достижения ими возраста 18 лет, дети в возрасте до 23 лет, обучающиеся в образовательных организациях по очной форме обучения, лица, находящиеся на иждивении)  </vt:lpstr>
      <vt:lpstr>Члены семей участников СВО (погибших участников СВО) (супруг (супруга), несовершеннолетние дети, дети старше 18 лет, ставшие инвалидами до достижения ими возраста 18 лет, дети в возрасте до 23 лет, обучающиеся в образовательных организациях по очной форме обучения, лица, находящиеся на иждивении)  </vt:lpstr>
      <vt:lpstr>Члены семей участников СВО</vt:lpstr>
      <vt:lpstr>Категория граждан отнесенных к участникам СВО для предоставления льгот по НК РФ (стр.16)</vt:lpstr>
      <vt:lpstr>Наиболее распространённые ошибки при направлении заявления на льготы, по которым отказывают в предоставлении льготы</vt:lpstr>
      <vt:lpstr>Как направить заявление на льготы через Интернет-сервис «Личный кабинет налогоплательщика для физических лиц»</vt:lpstr>
      <vt:lpstr>Как направить заявление на льготы через мобильное приложение «Налоги ФЛ»</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lpstr>Образец заявления о перерасчете суммы ранее исчисленного транспортного налога, земельного налога, налога на имущество физических лиц, налога на доходы физических лиц</vt:lpstr>
    </vt:vector>
  </TitlesOfParts>
  <Company>УФНС России по РБ</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Зайцев</dc:creator>
  <cp:lastModifiedBy>Глазунов Андрей Викторович</cp:lastModifiedBy>
  <cp:revision>4917</cp:revision>
  <cp:lastPrinted>2021-03-23T03:21:02Z</cp:lastPrinted>
  <dcterms:created xsi:type="dcterms:W3CDTF">2013-02-12T05:01:17Z</dcterms:created>
  <dcterms:modified xsi:type="dcterms:W3CDTF">2026-02-03T11:16:45Z</dcterms:modified>
</cp:coreProperties>
</file>